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8" r:id="rId4"/>
  </p:sldMasterIdLst>
  <p:notesMasterIdLst>
    <p:notesMasterId r:id="rId6"/>
  </p:notesMasterIdLst>
  <p:handoutMasterIdLst>
    <p:handoutMasterId r:id="rId45"/>
  </p:handoutMasterIdLst>
  <p:sldIdLst>
    <p:sldId id="630" r:id="rId5"/>
    <p:sldId id="631" r:id="rId7"/>
    <p:sldId id="632" r:id="rId8"/>
    <p:sldId id="633" r:id="rId9"/>
    <p:sldId id="664" r:id="rId10"/>
    <p:sldId id="665" r:id="rId11"/>
    <p:sldId id="666" r:id="rId12"/>
    <p:sldId id="642" r:id="rId13"/>
    <p:sldId id="643" r:id="rId14"/>
    <p:sldId id="644" r:id="rId15"/>
    <p:sldId id="645" r:id="rId16"/>
    <p:sldId id="646" r:id="rId17"/>
    <p:sldId id="647" r:id="rId18"/>
    <p:sldId id="648" r:id="rId19"/>
    <p:sldId id="649" r:id="rId20"/>
    <p:sldId id="650" r:id="rId21"/>
    <p:sldId id="711" r:id="rId22"/>
    <p:sldId id="712" r:id="rId23"/>
    <p:sldId id="713" r:id="rId24"/>
    <p:sldId id="714" r:id="rId25"/>
    <p:sldId id="721" r:id="rId26"/>
    <p:sldId id="715" r:id="rId27"/>
    <p:sldId id="716" r:id="rId28"/>
    <p:sldId id="717" r:id="rId29"/>
    <p:sldId id="718" r:id="rId30"/>
    <p:sldId id="719" r:id="rId31"/>
    <p:sldId id="720" r:id="rId32"/>
    <p:sldId id="668" r:id="rId33"/>
    <p:sldId id="669" r:id="rId34"/>
    <p:sldId id="670" r:id="rId35"/>
    <p:sldId id="651" r:id="rId36"/>
    <p:sldId id="652" r:id="rId37"/>
    <p:sldId id="653" r:id="rId38"/>
    <p:sldId id="654" r:id="rId39"/>
    <p:sldId id="655" r:id="rId40"/>
    <p:sldId id="656" r:id="rId41"/>
    <p:sldId id="747" r:id="rId42"/>
    <p:sldId id="657" r:id="rId43"/>
    <p:sldId id="661" r:id="rId44"/>
  </p:sldIdLst>
  <p:sldSz cx="9144000" cy="6858000" type="screen4x3"/>
  <p:notesSz cx="6858000" cy="9144000"/>
  <p:custDataLst>
    <p:tags r:id="rId49"/>
  </p:custDataLst>
  <p:defaultTextStyle>
    <a:defPPr>
      <a:defRPr lang="ko-KR"/>
    </a:defPPr>
    <a:lvl1pPr marL="0" lvl="0" indent="0" algn="l" defTabSz="914400" rtl="0" eaLnBrk="1" fontAlgn="base" latinLnBrk="0" hangingPunct="1">
      <a:lnSpc>
        <a:spcPct val="100000"/>
      </a:lnSpc>
      <a:spcBef>
        <a:spcPct val="0"/>
      </a:spcBef>
      <a:spcAft>
        <a:spcPct val="0"/>
      </a:spcAft>
      <a:buNone/>
      <a:defRPr b="0" i="0" u="none" kern="1200" baseline="0">
        <a:solidFill>
          <a:srgbClr val="FFFFFF"/>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FFFFFF"/>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FFFFFF"/>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FFFFFF"/>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FFFFFF"/>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rgbClr val="FFFFFF"/>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rgbClr val="FFFFFF"/>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rgbClr val="FFFFFF"/>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rgbClr val="FFFFFF"/>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0000"/>
    <a:srgbClr val="000000"/>
    <a:srgbClr val="FFFF00"/>
    <a:srgbClr val="3333CC"/>
    <a:srgbClr val="3399FF"/>
    <a:srgbClr val="0066FF"/>
    <a:srgbClr val="A3D5D9"/>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7"/>
    <p:restoredTop sz="94718"/>
  </p:normalViewPr>
  <p:slideViewPr>
    <p:cSldViewPr showGuides="1">
      <p:cViewPr varScale="1">
        <p:scale>
          <a:sx n="65" d="100"/>
          <a:sy n="65" d="100"/>
        </p:scale>
        <p:origin x="-1536" y="-114"/>
      </p:cViewPr>
      <p:guideLst>
        <p:guide orient="horz" pos="2147"/>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9" Type="http://schemas.openxmlformats.org/officeDocument/2006/relationships/tags" Target="tags/tag2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latinLnBrk="1">
              <a:defRPr kumimoji="1" sz="1200">
                <a:solidFill>
                  <a:schemeClr val="tx1"/>
                </a:solidFill>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latinLnBrk="1">
              <a:defRPr kumimoji="1" sz="1200">
                <a:solidFill>
                  <a:schemeClr val="tx1"/>
                </a:solidFill>
                <a:latin typeface="Gulim" panose="020B0600000101010101" pitchFamily="34" charset="-127"/>
                <a:ea typeface="Gulim" panose="020B0600000101010101" pitchFamily="34" charset="-127"/>
              </a:defRPr>
            </a:lvl1pPr>
          </a:lstStyle>
          <a:p>
            <a:pPr marL="0" marR="0" lvl="0" indent="0" algn="r" defTabSz="914400" rtl="0" eaLnBrk="1" fontAlgn="base" latinLnBrk="1"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latinLnBrk="1">
              <a:defRPr kumimoji="1" sz="1200">
                <a:solidFill>
                  <a:schemeClr val="tx1"/>
                </a:solidFill>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latinLnBrk="1" hangingPunct="1"/>
            <a:fld id="{9A0DB2DC-4C9A-4742-B13C-FB6460FD3503}" type="slidenum">
              <a:rPr lang="zh-CN" altLang="en-US" sz="1200" strike="noStrike" noProof="1" dirty="0">
                <a:solidFill>
                  <a:schemeClr val="tx1"/>
                </a:solidFill>
                <a:latin typeface="Gulim" panose="020B0600000101010101" pitchFamily="34" charset="-127"/>
                <a:ea typeface="Gulim" panose="020B0600000101010101" pitchFamily="34" charset="-127"/>
                <a:cs typeface="+mn-cs"/>
              </a:rPr>
            </a:fld>
            <a:endParaRPr lang="zh-CN" altLang="en-US" sz="1200" strike="noStrike" noProof="1">
              <a:solidFill>
                <a:schemeClr val="tx1"/>
              </a:solidFill>
              <a:latin typeface="Gulim" panose="020B0600000101010101" pitchFamily="34" charset="-127"/>
              <a:ea typeface="Gulim" panose="020B0600000101010101" pitchFamily="34" charset="-12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latinLnBrk="1">
              <a:defRPr kumimoji="1" sz="1200">
                <a:solidFill>
                  <a:schemeClr val="tx1"/>
                </a:solidFill>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latinLnBrk="1">
              <a:defRPr kumimoji="1" sz="1200">
                <a:solidFill>
                  <a:schemeClr val="tx1"/>
                </a:solidFill>
                <a:latin typeface="Gulim" panose="020B0600000101010101" pitchFamily="34" charset="-127"/>
                <a:ea typeface="Gulim" panose="020B0600000101010101" pitchFamily="34" charset="-127"/>
              </a:defRPr>
            </a:lvl1pPr>
          </a:lstStyle>
          <a:p>
            <a:pPr marL="0" marR="0" lvl="0" indent="0" algn="r" defTabSz="914400" rtl="0" eaLnBrk="1" fontAlgn="base" latinLnBrk="1"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922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1"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endParaRPr>
          </a:p>
          <a:p>
            <a:pPr marL="457200" marR="0" lvl="1" indent="0" algn="l" defTabSz="914400" rtl="0" eaLnBrk="0" fontAlgn="base" latinLnBrk="1"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endParaRPr>
          </a:p>
          <a:p>
            <a:pPr marL="914400" marR="0" lvl="2" indent="0" algn="l" defTabSz="914400" rtl="0" eaLnBrk="0" fontAlgn="base" latinLnBrk="1"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endParaRPr>
          </a:p>
          <a:p>
            <a:pPr marL="1371600" marR="0" lvl="3" indent="0" algn="l" defTabSz="914400" rtl="0" eaLnBrk="0" fontAlgn="base" latinLnBrk="1"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endParaRPr>
          </a:p>
          <a:p>
            <a:pPr marL="1828800" marR="0" lvl="4" indent="0" algn="l" defTabSz="914400" rtl="0" eaLnBrk="0" fontAlgn="base" latinLnBrk="1"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宋体" panose="02010600030101010101" pitchFamily="2" charset="-122"/>
              <a:cs typeface="+mn-cs"/>
            </a:endParaRP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latinLnBrk="1">
              <a:defRPr kumimoji="1" sz="1200">
                <a:solidFill>
                  <a:schemeClr val="tx1"/>
                </a:solidFill>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latinLnBrk="1" hangingPunct="1"/>
            <a:fld id="{9A0DB2DC-4C9A-4742-B13C-FB6460FD3503}" type="slidenum">
              <a:rPr lang="zh-CN" altLang="en-US" sz="1200" strike="noStrike" noProof="1" dirty="0">
                <a:solidFill>
                  <a:schemeClr val="tx1"/>
                </a:solidFill>
                <a:latin typeface="Gulim" panose="020B0600000101010101" pitchFamily="34" charset="-127"/>
                <a:ea typeface="Gulim" panose="020B0600000101010101" pitchFamily="34" charset="-127"/>
                <a:cs typeface="+mn-cs"/>
              </a:rPr>
            </a:fld>
            <a:endParaRPr lang="zh-CN" altLang="en-US" sz="1200" strike="noStrike" noProof="1">
              <a:solidFill>
                <a:schemeClr val="tx1"/>
              </a:solidFill>
              <a:latin typeface="Gulim" panose="020B0600000101010101" pitchFamily="34" charset="-127"/>
              <a:ea typeface="Gulim" panose="020B0600000101010101" pitchFamily="34" charset="-127"/>
            </a:endParaRPr>
          </a:p>
        </p:txBody>
      </p:sp>
    </p:spTree>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sz="1200" kern="1200">
        <a:solidFill>
          <a:schemeClr val="tx1"/>
        </a:solidFill>
        <a:latin typeface="Gulim" panose="020B0600000101010101" pitchFamily="34" charset="-127"/>
        <a:ea typeface="宋体" panose="02010600030101010101" pitchFamily="2" charset="-122"/>
        <a:cs typeface="+mn-cs"/>
      </a:defRPr>
    </a:lvl1pPr>
    <a:lvl2pPr marL="457200" algn="l" rtl="0" eaLnBrk="0" fontAlgn="base" latinLnBrk="1" hangingPunct="0">
      <a:spcBef>
        <a:spcPct val="30000"/>
      </a:spcBef>
      <a:spcAft>
        <a:spcPct val="0"/>
      </a:spcAft>
      <a:defRPr sz="1200" kern="1200">
        <a:solidFill>
          <a:schemeClr val="tx1"/>
        </a:solidFill>
        <a:latin typeface="Gulim" panose="020B0600000101010101" pitchFamily="34" charset="-127"/>
        <a:ea typeface="宋体" panose="02010600030101010101" pitchFamily="2" charset="-122"/>
        <a:cs typeface="+mn-cs"/>
      </a:defRPr>
    </a:lvl2pPr>
    <a:lvl3pPr marL="914400" algn="l" rtl="0" eaLnBrk="0" fontAlgn="base" latinLnBrk="1" hangingPunct="0">
      <a:spcBef>
        <a:spcPct val="30000"/>
      </a:spcBef>
      <a:spcAft>
        <a:spcPct val="0"/>
      </a:spcAft>
      <a:defRPr sz="1200" kern="1200">
        <a:solidFill>
          <a:schemeClr val="tx1"/>
        </a:solidFill>
        <a:latin typeface="Gulim" panose="020B0600000101010101" pitchFamily="34" charset="-127"/>
        <a:ea typeface="宋体" panose="02010600030101010101" pitchFamily="2" charset="-122"/>
        <a:cs typeface="+mn-cs"/>
      </a:defRPr>
    </a:lvl3pPr>
    <a:lvl4pPr marL="1371600" algn="l" rtl="0" eaLnBrk="0" fontAlgn="base" latinLnBrk="1" hangingPunct="0">
      <a:spcBef>
        <a:spcPct val="30000"/>
      </a:spcBef>
      <a:spcAft>
        <a:spcPct val="0"/>
      </a:spcAft>
      <a:defRPr sz="1200" kern="1200">
        <a:solidFill>
          <a:schemeClr val="tx1"/>
        </a:solidFill>
        <a:latin typeface="Gulim" panose="020B0600000101010101" pitchFamily="34" charset="-127"/>
        <a:ea typeface="宋体" panose="02010600030101010101" pitchFamily="2" charset="-122"/>
        <a:cs typeface="+mn-cs"/>
      </a:defRPr>
    </a:lvl4pPr>
    <a:lvl5pPr marL="1828800" algn="l" rtl="0" eaLnBrk="0" fontAlgn="base" latinLnBrk="1" hangingPunct="0">
      <a:spcBef>
        <a:spcPct val="30000"/>
      </a:spcBef>
      <a:spcAft>
        <a:spcPct val="0"/>
      </a:spcAft>
      <a:defRPr sz="1200" kern="1200">
        <a:solidFill>
          <a:schemeClr val="tx1"/>
        </a:solidFill>
        <a:latin typeface="Gulim" panose="020B0600000101010101" pitchFamily="34" charset="-127"/>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11266" name="Rectangle 2"/>
          <p:cNvSpPr>
            <a:spLocks noGrp="1" noRot="1" noChangeAspect="1" noTextEdit="1"/>
          </p:cNvSpPr>
          <p:nvPr>
            <p:ph type="sldImg"/>
          </p:nvPr>
        </p:nvSpPr>
        <p:spPr/>
      </p:sp>
      <p:sp>
        <p:nvSpPr>
          <p:cNvPr id="11267"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29698" name="Rectangle 2"/>
          <p:cNvSpPr>
            <a:spLocks noGrp="1" noRot="1" noChangeAspect="1" noTextEdit="1"/>
          </p:cNvSpPr>
          <p:nvPr>
            <p:ph type="sldImg"/>
          </p:nvPr>
        </p:nvSpPr>
        <p:spPr/>
      </p:sp>
      <p:sp>
        <p:nvSpPr>
          <p:cNvPr id="29699"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31746" name="Rectangle 2"/>
          <p:cNvSpPr>
            <a:spLocks noGrp="1" noRot="1" noChangeAspect="1" noTextEdit="1"/>
          </p:cNvSpPr>
          <p:nvPr>
            <p:ph type="sldImg"/>
          </p:nvPr>
        </p:nvSpPr>
        <p:spPr/>
      </p:sp>
      <p:sp>
        <p:nvSpPr>
          <p:cNvPr id="31747"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33794" name="Rectangle 2"/>
          <p:cNvSpPr>
            <a:spLocks noGrp="1" noRot="1" noChangeAspect="1" noTextEdit="1"/>
          </p:cNvSpPr>
          <p:nvPr>
            <p:ph type="sldImg"/>
          </p:nvPr>
        </p:nvSpPr>
        <p:spPr/>
      </p:sp>
      <p:sp>
        <p:nvSpPr>
          <p:cNvPr id="33795"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35842" name="Rectangle 2"/>
          <p:cNvSpPr>
            <a:spLocks noGrp="1" noRot="1" noChangeAspect="1" noTextEdit="1"/>
          </p:cNvSpPr>
          <p:nvPr>
            <p:ph type="sldImg"/>
          </p:nvPr>
        </p:nvSpPr>
        <p:spPr/>
      </p:sp>
      <p:sp>
        <p:nvSpPr>
          <p:cNvPr id="35843"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37890" name="Rectangle 2"/>
          <p:cNvSpPr>
            <a:spLocks noGrp="1" noRot="1" noChangeAspect="1" noTextEdit="1"/>
          </p:cNvSpPr>
          <p:nvPr>
            <p:ph type="sldImg"/>
          </p:nvPr>
        </p:nvSpPr>
        <p:spPr/>
      </p:sp>
      <p:sp>
        <p:nvSpPr>
          <p:cNvPr id="37891"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39938" name="Rectangle 2"/>
          <p:cNvSpPr>
            <a:spLocks noGrp="1" noRot="1" noChangeAspect="1" noTextEdit="1"/>
          </p:cNvSpPr>
          <p:nvPr>
            <p:ph type="sldImg"/>
          </p:nvPr>
        </p:nvSpPr>
        <p:spPr/>
      </p:sp>
      <p:sp>
        <p:nvSpPr>
          <p:cNvPr id="39939"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41986" name="Rectangle 2"/>
          <p:cNvSpPr>
            <a:spLocks noGrp="1" noRot="1" noChangeAspect="1" noTextEdit="1"/>
          </p:cNvSpPr>
          <p:nvPr>
            <p:ph type="sldImg"/>
          </p:nvPr>
        </p:nvSpPr>
        <p:spPr/>
      </p:sp>
      <p:sp>
        <p:nvSpPr>
          <p:cNvPr id="41987"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55298" name="Rectangle 2"/>
          <p:cNvSpPr>
            <a:spLocks noGrp="1" noRot="1" noChangeAspect="1" noTextEdit="1"/>
          </p:cNvSpPr>
          <p:nvPr>
            <p:ph type="sldImg"/>
          </p:nvPr>
        </p:nvSpPr>
        <p:spPr/>
      </p:sp>
      <p:sp>
        <p:nvSpPr>
          <p:cNvPr id="55299" name="Rectangle 3"/>
          <p:cNvSpPr>
            <a:spLocks noGrp="1"/>
          </p:cNvSpPr>
          <p:nvPr>
            <p:ph type="body"/>
          </p:nvPr>
        </p:nvSpPr>
        <p:spPr>
          <a:xfrm>
            <a:off x="685800" y="4343400"/>
            <a:ext cx="5486400" cy="4114800"/>
          </a:xfrm>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57346" name="Rectangle 2"/>
          <p:cNvSpPr>
            <a:spLocks noGrp="1" noRot="1" noChangeAspect="1" noTextEdit="1"/>
          </p:cNvSpPr>
          <p:nvPr>
            <p:ph type="sldImg"/>
          </p:nvPr>
        </p:nvSpPr>
        <p:spPr/>
      </p:sp>
      <p:sp>
        <p:nvSpPr>
          <p:cNvPr id="57347" name="Rectangle 3"/>
          <p:cNvSpPr>
            <a:spLocks noGrp="1"/>
          </p:cNvSpPr>
          <p:nvPr>
            <p:ph type="body"/>
          </p:nvPr>
        </p:nvSpPr>
        <p:spPr>
          <a:xfrm>
            <a:off x="685800" y="4343400"/>
            <a:ext cx="5486400" cy="4114800"/>
          </a:xfrm>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59394" name="Rectangle 2"/>
          <p:cNvSpPr>
            <a:spLocks noGrp="1" noRot="1" noChangeAspect="1" noTextEdit="1"/>
          </p:cNvSpPr>
          <p:nvPr>
            <p:ph type="sldImg"/>
          </p:nvPr>
        </p:nvSpPr>
        <p:spPr/>
      </p:sp>
      <p:sp>
        <p:nvSpPr>
          <p:cNvPr id="59395" name="Rectangle 3"/>
          <p:cNvSpPr>
            <a:spLocks noGrp="1"/>
          </p:cNvSpPr>
          <p:nvPr>
            <p:ph type="body"/>
          </p:nvPr>
        </p:nvSpPr>
        <p:spPr>
          <a:xfrm>
            <a:off x="685800" y="4343400"/>
            <a:ext cx="5486400" cy="4114800"/>
          </a:xfrm>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13314" name="Rectangle 2"/>
          <p:cNvSpPr>
            <a:spLocks noGrp="1" noRot="1" noChangeAspect="1" noTextEdit="1"/>
          </p:cNvSpPr>
          <p:nvPr>
            <p:ph type="sldImg"/>
          </p:nvPr>
        </p:nvSpPr>
        <p:spPr/>
      </p:sp>
      <p:sp>
        <p:nvSpPr>
          <p:cNvPr id="13315"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81922" name="Rectangle 2"/>
          <p:cNvSpPr>
            <a:spLocks noGrp="1" noRot="1" noChangeAspect="1" noTextEdit="1"/>
          </p:cNvSpPr>
          <p:nvPr>
            <p:ph type="sldImg"/>
          </p:nvPr>
        </p:nvSpPr>
        <p:spPr/>
      </p:sp>
      <p:sp>
        <p:nvSpPr>
          <p:cNvPr id="81923"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15362" name="Rectangle 2"/>
          <p:cNvSpPr>
            <a:spLocks noGrp="1" noRot="1" noChangeAspect="1" noTextEdit="1"/>
          </p:cNvSpPr>
          <p:nvPr>
            <p:ph type="sldImg"/>
          </p:nvPr>
        </p:nvSpPr>
        <p:spPr/>
      </p:sp>
      <p:sp>
        <p:nvSpPr>
          <p:cNvPr id="15363"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17410" name="Rectangle 2"/>
          <p:cNvSpPr>
            <a:spLocks noGrp="1" noRot="1" noChangeAspect="1" noTextEdit="1"/>
          </p:cNvSpPr>
          <p:nvPr>
            <p:ph type="sldImg"/>
          </p:nvPr>
        </p:nvSpPr>
        <p:spPr/>
      </p:sp>
      <p:sp>
        <p:nvSpPr>
          <p:cNvPr id="17411"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19458" name="Rectangle 7"/>
          <p:cNvSpPr txBox="1">
            <a:spLocks noGrp="1"/>
          </p:cNvSpPr>
          <p:nvPr/>
        </p:nvSpPr>
        <p:spPr>
          <a:xfrm>
            <a:off x="3886200" y="8686800"/>
            <a:ext cx="2971800" cy="457200"/>
          </a:xfrm>
          <a:prstGeom prst="rect">
            <a:avLst/>
          </a:prstGeom>
          <a:noFill/>
          <a:ln w="9525">
            <a:noFill/>
          </a:ln>
        </p:spPr>
        <p:txBody>
          <a:bodyPr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fld>
            <a:endParaRPr lang="zh-CN" altLang="en-US" sz="1200" dirty="0">
              <a:solidFill>
                <a:schemeClr val="tx1"/>
              </a:solidFill>
              <a:latin typeface="Times New Roman" panose="02020603050405020304" pitchFamily="18" charset="0"/>
              <a:ea typeface="宋体" panose="02010600030101010101" pitchFamily="2" charset="-122"/>
            </a:endParaRPr>
          </a:p>
        </p:txBody>
      </p:sp>
      <p:sp>
        <p:nvSpPr>
          <p:cNvPr id="19459" name="Rectangle 2"/>
          <p:cNvSpPr>
            <a:spLocks noGrp="1" noRot="1" noChangeAspect="1" noTextEdit="1"/>
          </p:cNvSpPr>
          <p:nvPr>
            <p:ph type="sldImg"/>
          </p:nvPr>
        </p:nvSpPr>
        <p:spPr>
          <a:xfrm>
            <a:off x="1144588" y="685800"/>
            <a:ext cx="4572000" cy="3429000"/>
          </a:xfrm>
          <a:solidFill>
            <a:srgbClr val="FFFFFF"/>
          </a:solidFill>
        </p:spPr>
      </p:sp>
      <p:sp>
        <p:nvSpPr>
          <p:cNvPr id="19460" name="Rectangle 3"/>
          <p:cNvSpPr>
            <a:spLocks noGrp="1"/>
          </p:cNvSpPr>
          <p:nvPr>
            <p:ph type="body"/>
          </p:nvPr>
        </p:nvSpPr>
        <p:spPr>
          <a:xfrm>
            <a:off x="912813" y="4343400"/>
            <a:ext cx="5032375" cy="4114800"/>
          </a:xfrm>
          <a:solidFill>
            <a:srgbClr val="FFFFFF"/>
          </a:solidFill>
          <a:ln>
            <a:solidFill>
              <a:srgbClr val="000000"/>
            </a:solidFill>
            <a:miter/>
          </a:ln>
        </p:spPr>
        <p:txBody>
          <a:bodyPr wrap="square" lIns="91440" tIns="45720" rIns="91440" bIns="45720" anchor="t" anchorCtr="0"/>
          <a:lstStyle/>
          <a:p>
            <a:pPr lvl="0" eaLnBrk="1" hangingPunct="1"/>
            <a:r>
              <a:rPr lang="zh-CN" altLang="en-US" sz="900" dirty="0">
                <a:latin typeface="宋体" panose="02010600030101010101" pitchFamily="2" charset="-122"/>
              </a:rPr>
              <a:t>4种符号分别表示了规格说明中向4种因果关系</a:t>
            </a:r>
            <a:r>
              <a:rPr lang="zh-CN" altLang="en-US" sz="900" dirty="0"/>
              <a:t> </a:t>
            </a:r>
            <a:endParaRPr lang="zh-CN" altLang="en-US" sz="900" dirty="0"/>
          </a:p>
          <a:p>
            <a:pPr lvl="0" eaLnBrk="1" hangingPunct="1"/>
            <a:r>
              <a:rPr lang="zh-CN" altLang="en-US" sz="900" dirty="0">
                <a:latin typeface="宋体" panose="02010600030101010101" pitchFamily="2" charset="-122"/>
              </a:rPr>
              <a:t>因果图中使用了简单的逻辑符号，以直线联接左右结点。</a:t>
            </a:r>
            <a:r>
              <a:rPr lang="zh-CN" altLang="en-US" sz="900" dirty="0">
                <a:solidFill>
                  <a:schemeClr val="hlink"/>
                </a:solidFill>
                <a:latin typeface="宋体" panose="02010600030101010101" pitchFamily="2" charset="-122"/>
              </a:rPr>
              <a:t>左结点表示输入状态（或称原因），右结点表示输出状态（或称结果）</a:t>
            </a:r>
            <a:r>
              <a:rPr lang="zh-CN" altLang="en-US" sz="900" dirty="0">
                <a:latin typeface="宋体" panose="02010600030101010101" pitchFamily="2" charset="-122"/>
              </a:rPr>
              <a:t>。 </a:t>
            </a:r>
            <a:endParaRPr lang="zh-CN" altLang="en-US" sz="900" dirty="0">
              <a:latin typeface="宋体" panose="02010600030101010101" pitchFamily="2" charset="-122"/>
            </a:endParaRPr>
          </a:p>
          <a:p>
            <a:pPr lvl="0" eaLnBrk="1" hangingPunct="1"/>
            <a:r>
              <a:rPr lang="en-US" altLang="zh-CN" sz="900" dirty="0">
                <a:solidFill>
                  <a:schemeClr val="hlink"/>
                </a:solidFill>
                <a:latin typeface="宋体" panose="02010600030101010101" pitchFamily="2" charset="-122"/>
              </a:rPr>
              <a:t>Ci</a:t>
            </a:r>
            <a:r>
              <a:rPr lang="zh-CN" altLang="en-US" sz="900" dirty="0">
                <a:solidFill>
                  <a:schemeClr val="hlink"/>
                </a:solidFill>
                <a:latin typeface="宋体" panose="02010600030101010101" pitchFamily="2" charset="-122"/>
              </a:rPr>
              <a:t>表示原因，通常置于图的左部；</a:t>
            </a:r>
            <a:r>
              <a:rPr lang="en-US" altLang="zh-CN" sz="900" dirty="0">
                <a:solidFill>
                  <a:schemeClr val="hlink"/>
                </a:solidFill>
                <a:latin typeface="宋体" panose="02010600030101010101" pitchFamily="2" charset="-122"/>
              </a:rPr>
              <a:t>ei</a:t>
            </a:r>
            <a:r>
              <a:rPr lang="zh-CN" altLang="en-US" sz="900" dirty="0">
                <a:solidFill>
                  <a:schemeClr val="hlink"/>
                </a:solidFill>
                <a:latin typeface="宋体" panose="02010600030101010101" pitchFamily="2" charset="-122"/>
              </a:rPr>
              <a:t>表示结果，通常在图的右部</a:t>
            </a:r>
            <a:r>
              <a:rPr lang="zh-CN" altLang="en-US" sz="900" dirty="0">
                <a:latin typeface="宋体" panose="02010600030101010101" pitchFamily="2" charset="-122"/>
              </a:rPr>
              <a:t>。</a:t>
            </a:r>
            <a:endParaRPr lang="zh-CN" altLang="en-US" sz="900" dirty="0">
              <a:latin typeface="宋体" panose="02010600030101010101" pitchFamily="2" charset="-122"/>
            </a:endParaRPr>
          </a:p>
          <a:p>
            <a:pPr lvl="0" eaLnBrk="1" hangingPunct="1"/>
            <a:r>
              <a:rPr lang="en-US" altLang="zh-CN" sz="900" dirty="0">
                <a:latin typeface="宋体" panose="02010600030101010101" pitchFamily="2" charset="-122"/>
              </a:rPr>
              <a:t>ci</a:t>
            </a:r>
            <a:r>
              <a:rPr lang="zh-CN" altLang="en-US" sz="900" dirty="0">
                <a:latin typeface="宋体" panose="02010600030101010101" pitchFamily="2" charset="-122"/>
              </a:rPr>
              <a:t>和</a:t>
            </a:r>
            <a:r>
              <a:rPr lang="en-US" altLang="zh-CN" sz="900" dirty="0">
                <a:latin typeface="宋体" panose="02010600030101010101" pitchFamily="2" charset="-122"/>
              </a:rPr>
              <a:t>ei</a:t>
            </a:r>
            <a:r>
              <a:rPr lang="zh-CN" altLang="en-US" sz="900" dirty="0">
                <a:latin typeface="宋体" panose="02010600030101010101" pitchFamily="2" charset="-122"/>
              </a:rPr>
              <a:t>均可取值0或1，0表示某状态不出现，1表示某状态出现。</a:t>
            </a:r>
            <a:r>
              <a:rPr lang="zh-CN" altLang="en-US" sz="900" dirty="0"/>
              <a:t> </a:t>
            </a:r>
            <a:endParaRPr lang="zh-CN" altLang="en-US" sz="900" dirty="0"/>
          </a:p>
          <a:p>
            <a:pPr lvl="0" algn="just" eaLnBrk="1" hangingPunct="1"/>
            <a:r>
              <a:rPr lang="zh-CN" altLang="en-US" dirty="0"/>
              <a:t>①恒等：若</a:t>
            </a:r>
            <a:r>
              <a:rPr lang="en-US" altLang="zh-CN" dirty="0"/>
              <a:t>ci</a:t>
            </a:r>
            <a:r>
              <a:rPr lang="zh-CN" altLang="en-US" dirty="0"/>
              <a:t>是1，则</a:t>
            </a:r>
            <a:r>
              <a:rPr lang="en-US" altLang="zh-CN" dirty="0"/>
              <a:t>ei</a:t>
            </a:r>
            <a:r>
              <a:rPr lang="zh-CN" altLang="en-US" dirty="0"/>
              <a:t>也是1；否则</a:t>
            </a:r>
            <a:r>
              <a:rPr lang="en-US" altLang="zh-CN" dirty="0"/>
              <a:t>ei</a:t>
            </a:r>
            <a:r>
              <a:rPr lang="zh-CN" altLang="en-US" dirty="0"/>
              <a:t>为0。</a:t>
            </a:r>
            <a:endParaRPr lang="zh-CN" altLang="en-US" dirty="0"/>
          </a:p>
          <a:p>
            <a:pPr lvl="0" algn="just" eaLnBrk="1" hangingPunct="1"/>
            <a:r>
              <a:rPr lang="zh-CN" altLang="en-US" dirty="0"/>
              <a:t>②非：若</a:t>
            </a:r>
            <a:r>
              <a:rPr lang="en-US" altLang="zh-CN" dirty="0"/>
              <a:t>ci</a:t>
            </a:r>
            <a:r>
              <a:rPr lang="zh-CN" altLang="en-US" dirty="0"/>
              <a:t>是1，则</a:t>
            </a:r>
            <a:r>
              <a:rPr lang="en-US" altLang="zh-CN" dirty="0"/>
              <a:t>ei</a:t>
            </a:r>
            <a:r>
              <a:rPr lang="zh-CN" altLang="en-US" dirty="0"/>
              <a:t>是0；否则</a:t>
            </a:r>
            <a:r>
              <a:rPr lang="en-US" altLang="zh-CN" dirty="0"/>
              <a:t>ei</a:t>
            </a:r>
            <a:r>
              <a:rPr lang="zh-CN" altLang="en-US" dirty="0"/>
              <a:t>是1。</a:t>
            </a:r>
            <a:endParaRPr lang="zh-CN" altLang="en-US" dirty="0"/>
          </a:p>
          <a:p>
            <a:pPr lvl="0" algn="just" eaLnBrk="1" hangingPunct="1"/>
            <a:r>
              <a:rPr lang="zh-CN" altLang="en-US" dirty="0"/>
              <a:t>③或：若</a:t>
            </a:r>
            <a:r>
              <a:rPr lang="en-US" altLang="zh-CN" dirty="0"/>
              <a:t>c1</a:t>
            </a:r>
            <a:r>
              <a:rPr lang="zh-CN" altLang="en-US" dirty="0"/>
              <a:t>或</a:t>
            </a:r>
            <a:r>
              <a:rPr lang="en-US" altLang="zh-CN" dirty="0"/>
              <a:t>c2</a:t>
            </a:r>
            <a:r>
              <a:rPr lang="zh-CN" altLang="en-US" dirty="0"/>
              <a:t>或</a:t>
            </a:r>
            <a:r>
              <a:rPr lang="en-US" altLang="zh-CN" dirty="0"/>
              <a:t>c3</a:t>
            </a:r>
            <a:r>
              <a:rPr lang="zh-CN" altLang="en-US" dirty="0"/>
              <a:t>是1，则</a:t>
            </a:r>
            <a:r>
              <a:rPr lang="en-US" altLang="zh-CN" dirty="0"/>
              <a:t>ei</a:t>
            </a:r>
            <a:r>
              <a:rPr lang="zh-CN" altLang="en-US" dirty="0"/>
              <a:t>是1；否则</a:t>
            </a:r>
            <a:r>
              <a:rPr lang="en-US" altLang="zh-CN" dirty="0"/>
              <a:t>ei</a:t>
            </a:r>
            <a:r>
              <a:rPr lang="zh-CN" altLang="en-US" dirty="0"/>
              <a:t>为0。</a:t>
            </a:r>
            <a:r>
              <a:rPr lang="zh-CN" altLang="en-US" dirty="0">
                <a:latin typeface="Arial" panose="020B0604020202020204" pitchFamily="34" charset="0"/>
              </a:rPr>
              <a:t>“</a:t>
            </a:r>
            <a:r>
              <a:rPr lang="zh-CN" altLang="en-US" dirty="0"/>
              <a:t>或</a:t>
            </a:r>
            <a:r>
              <a:rPr lang="zh-CN" altLang="en-US" dirty="0">
                <a:latin typeface="Arial" panose="020B0604020202020204" pitchFamily="34" charset="0"/>
              </a:rPr>
              <a:t>”</a:t>
            </a:r>
            <a:r>
              <a:rPr lang="zh-CN" altLang="en-US" dirty="0"/>
              <a:t>可有任意个输入。</a:t>
            </a:r>
            <a:endParaRPr lang="zh-CN" altLang="en-US" dirty="0"/>
          </a:p>
          <a:p>
            <a:pPr lvl="0" algn="just" eaLnBrk="1" hangingPunct="1"/>
            <a:r>
              <a:rPr lang="zh-CN" altLang="en-US" dirty="0"/>
              <a:t>④与：若</a:t>
            </a:r>
            <a:r>
              <a:rPr lang="en-US" altLang="zh-CN" dirty="0"/>
              <a:t>c1</a:t>
            </a:r>
            <a:r>
              <a:rPr lang="zh-CN" altLang="en-US" dirty="0"/>
              <a:t>和</a:t>
            </a:r>
            <a:r>
              <a:rPr lang="en-US" altLang="zh-CN" dirty="0"/>
              <a:t>c2</a:t>
            </a:r>
            <a:r>
              <a:rPr lang="zh-CN" altLang="en-US" dirty="0"/>
              <a:t>都是1，则</a:t>
            </a:r>
            <a:r>
              <a:rPr lang="en-US" altLang="zh-CN" dirty="0"/>
              <a:t>ei</a:t>
            </a:r>
            <a:r>
              <a:rPr lang="zh-CN" altLang="en-US" dirty="0"/>
              <a:t>为1；否则</a:t>
            </a:r>
            <a:r>
              <a:rPr lang="en-US" altLang="zh-CN" dirty="0"/>
              <a:t>ei</a:t>
            </a:r>
            <a:r>
              <a:rPr lang="zh-CN" altLang="en-US" dirty="0"/>
              <a:t>为0。</a:t>
            </a:r>
            <a:r>
              <a:rPr lang="zh-CN" altLang="en-US" dirty="0">
                <a:latin typeface="Arial" panose="020B0604020202020204" pitchFamily="34" charset="0"/>
              </a:rPr>
              <a:t>“</a:t>
            </a:r>
            <a:r>
              <a:rPr lang="zh-CN" altLang="en-US" dirty="0"/>
              <a:t>与</a:t>
            </a:r>
            <a:r>
              <a:rPr lang="zh-CN" altLang="en-US" dirty="0">
                <a:latin typeface="Arial" panose="020B0604020202020204" pitchFamily="34" charset="0"/>
              </a:rPr>
              <a:t>”</a:t>
            </a:r>
            <a:r>
              <a:rPr lang="zh-CN" altLang="en-US" dirty="0"/>
              <a:t>也可有任意个输入。</a:t>
            </a:r>
            <a:endParaRPr lang="zh-CN" altLang="en-US" dirty="0"/>
          </a:p>
          <a:p>
            <a:pPr lvl="0" eaLnBrk="1" hangingPunct="1"/>
            <a:endParaRPr lang="zh-CN" altLang="en-US" sz="900" dirty="0"/>
          </a:p>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21506" name="Rectangle 7"/>
          <p:cNvSpPr txBox="1">
            <a:spLocks noGrp="1"/>
          </p:cNvSpPr>
          <p:nvPr/>
        </p:nvSpPr>
        <p:spPr>
          <a:xfrm>
            <a:off x="3886200" y="8686800"/>
            <a:ext cx="2971800" cy="457200"/>
          </a:xfrm>
          <a:prstGeom prst="rect">
            <a:avLst/>
          </a:prstGeom>
          <a:noFill/>
          <a:ln w="9525">
            <a:noFill/>
          </a:ln>
        </p:spPr>
        <p:txBody>
          <a:bodyPr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fld>
            <a:endParaRPr lang="zh-CN" altLang="en-US" sz="1200" dirty="0">
              <a:solidFill>
                <a:schemeClr val="tx1"/>
              </a:solidFill>
              <a:latin typeface="Times New Roman" panose="02020603050405020304" pitchFamily="18" charset="0"/>
              <a:ea typeface="宋体" panose="02010600030101010101" pitchFamily="2" charset="-122"/>
            </a:endParaRPr>
          </a:p>
        </p:txBody>
      </p:sp>
      <p:sp>
        <p:nvSpPr>
          <p:cNvPr id="21507" name="Rectangle 2"/>
          <p:cNvSpPr>
            <a:spLocks noGrp="1" noRot="1" noChangeAspect="1" noTextEdit="1"/>
          </p:cNvSpPr>
          <p:nvPr>
            <p:ph type="sldImg"/>
          </p:nvPr>
        </p:nvSpPr>
        <p:spPr>
          <a:xfrm>
            <a:off x="1144588" y="685800"/>
            <a:ext cx="4572000" cy="3429000"/>
          </a:xfrm>
          <a:solidFill>
            <a:srgbClr val="FFFFFF"/>
          </a:solidFill>
        </p:spPr>
      </p:sp>
      <p:sp>
        <p:nvSpPr>
          <p:cNvPr id="21508" name="Rectangle 3"/>
          <p:cNvSpPr>
            <a:spLocks noGrp="1"/>
          </p:cNvSpPr>
          <p:nvPr>
            <p:ph type="body"/>
          </p:nvPr>
        </p:nvSpPr>
        <p:spPr>
          <a:xfrm>
            <a:off x="912813" y="4343400"/>
            <a:ext cx="5032375" cy="4114800"/>
          </a:xfrm>
          <a:solidFill>
            <a:srgbClr val="FFFFFF"/>
          </a:solidFill>
          <a:ln>
            <a:solidFill>
              <a:srgbClr val="000000"/>
            </a:solidFill>
            <a:miter/>
          </a:ln>
        </p:spPr>
        <p:txBody>
          <a:bodyPr wrap="square" lIns="91440" tIns="45720" rIns="91440" bIns="45720" anchor="t" anchorCtr="0"/>
          <a:lstStyle/>
          <a:p>
            <a:pPr lvl="0" eaLnBrk="1" hangingPunct="1"/>
            <a:r>
              <a:rPr lang="zh-CN" altLang="en-US" dirty="0">
                <a:latin typeface="宋体" panose="02010600030101010101" pitchFamily="2" charset="-122"/>
              </a:rPr>
              <a:t>输入状态相互之间还可能存在某些依赖关系</a:t>
            </a:r>
            <a:r>
              <a:rPr lang="zh-CN" altLang="en-US" dirty="0"/>
              <a:t> </a:t>
            </a:r>
            <a:endParaRPr lang="zh-CN" altLang="en-US" dirty="0"/>
          </a:p>
          <a:p>
            <a:pPr lvl="0" eaLnBrk="1" hangingPunct="1"/>
            <a:r>
              <a:rPr lang="zh-CN" altLang="en-US" dirty="0">
                <a:latin typeface="宋体" panose="02010600030101010101" pitchFamily="2" charset="-122"/>
              </a:rPr>
              <a:t>某些输入条件本身不可能同时出现。</a:t>
            </a:r>
            <a:endParaRPr lang="zh-CN" altLang="en-US" dirty="0"/>
          </a:p>
          <a:p>
            <a:pPr lvl="0" algn="just" eaLnBrk="1" hangingPunct="1"/>
            <a:r>
              <a:rPr lang="zh-CN" altLang="en-US" dirty="0"/>
              <a:t> 对于输入条件的约束有以下4类：</a:t>
            </a:r>
            <a:endParaRPr lang="zh-CN" altLang="en-US" dirty="0"/>
          </a:p>
          <a:p>
            <a:pPr lvl="0" algn="just" eaLnBrk="1" hangingPunct="1"/>
            <a:r>
              <a:rPr lang="zh-CN" altLang="en-US" dirty="0"/>
              <a:t>① </a:t>
            </a:r>
            <a:r>
              <a:rPr lang="en-US" altLang="zh-CN" dirty="0"/>
              <a:t>E</a:t>
            </a:r>
            <a:r>
              <a:rPr lang="zh-CN" altLang="en-US" dirty="0"/>
              <a:t>约束（异）：</a:t>
            </a:r>
            <a:r>
              <a:rPr lang="en-US" altLang="zh-CN" dirty="0"/>
              <a:t>a</a:t>
            </a:r>
            <a:r>
              <a:rPr lang="zh-CN" altLang="en-US" dirty="0"/>
              <a:t>和</a:t>
            </a:r>
            <a:r>
              <a:rPr lang="en-US" altLang="zh-CN" dirty="0"/>
              <a:t>b</a:t>
            </a:r>
            <a:r>
              <a:rPr lang="zh-CN" altLang="en-US" dirty="0"/>
              <a:t>中至多有一个可能为1，即</a:t>
            </a:r>
            <a:r>
              <a:rPr lang="en-US" altLang="zh-CN" dirty="0"/>
              <a:t>a</a:t>
            </a:r>
            <a:r>
              <a:rPr lang="zh-CN" altLang="en-US" dirty="0"/>
              <a:t>和</a:t>
            </a:r>
            <a:r>
              <a:rPr lang="en-US" altLang="zh-CN" dirty="0"/>
              <a:t>b</a:t>
            </a:r>
            <a:r>
              <a:rPr lang="zh-CN" altLang="en-US" dirty="0"/>
              <a:t>不能同时为1。</a:t>
            </a:r>
            <a:endParaRPr lang="zh-CN" altLang="en-US" dirty="0"/>
          </a:p>
          <a:p>
            <a:pPr lvl="0" algn="just" eaLnBrk="1" hangingPunct="1"/>
            <a:r>
              <a:rPr lang="zh-CN" altLang="en-US" dirty="0"/>
              <a:t>② </a:t>
            </a:r>
            <a:r>
              <a:rPr lang="en-US" altLang="zh-CN" dirty="0"/>
              <a:t>I</a:t>
            </a:r>
            <a:r>
              <a:rPr lang="zh-CN" altLang="en-US" dirty="0"/>
              <a:t>约束（或）：</a:t>
            </a:r>
            <a:r>
              <a:rPr lang="en-US" altLang="zh-CN" dirty="0"/>
              <a:t>a、b</a:t>
            </a:r>
            <a:r>
              <a:rPr lang="zh-CN" altLang="en-US" dirty="0"/>
              <a:t>和</a:t>
            </a:r>
            <a:r>
              <a:rPr lang="en-US" altLang="zh-CN" dirty="0"/>
              <a:t>c</a:t>
            </a:r>
            <a:r>
              <a:rPr lang="zh-CN" altLang="en-US" dirty="0"/>
              <a:t>中至少有一个必须是1，即 </a:t>
            </a:r>
            <a:r>
              <a:rPr lang="en-US" altLang="zh-CN" dirty="0"/>
              <a:t>a、b </a:t>
            </a:r>
            <a:r>
              <a:rPr lang="zh-CN" altLang="en-US" dirty="0"/>
              <a:t>和</a:t>
            </a:r>
            <a:r>
              <a:rPr lang="en-US" altLang="zh-CN" dirty="0"/>
              <a:t>c</a:t>
            </a:r>
            <a:r>
              <a:rPr lang="zh-CN" altLang="en-US" dirty="0"/>
              <a:t>不能同时为0。</a:t>
            </a:r>
            <a:endParaRPr lang="zh-CN" altLang="en-US" dirty="0"/>
          </a:p>
          <a:p>
            <a:pPr lvl="0" algn="just" eaLnBrk="1" hangingPunct="1"/>
            <a:r>
              <a:rPr lang="zh-CN" altLang="en-US" dirty="0"/>
              <a:t>③ </a:t>
            </a:r>
            <a:r>
              <a:rPr lang="en-US" altLang="zh-CN" dirty="0"/>
              <a:t>O</a:t>
            </a:r>
            <a:r>
              <a:rPr lang="zh-CN" altLang="en-US" dirty="0"/>
              <a:t>约束（唯一）；</a:t>
            </a:r>
            <a:r>
              <a:rPr lang="en-US" altLang="zh-CN" dirty="0"/>
              <a:t>a</a:t>
            </a:r>
            <a:r>
              <a:rPr lang="zh-CN" altLang="en-US" dirty="0"/>
              <a:t>和</a:t>
            </a:r>
            <a:r>
              <a:rPr lang="en-US" altLang="zh-CN" dirty="0"/>
              <a:t>b</a:t>
            </a:r>
            <a:r>
              <a:rPr lang="zh-CN" altLang="en-US" dirty="0"/>
              <a:t>必须有一个，且仅有1个为1。</a:t>
            </a:r>
            <a:endParaRPr lang="zh-CN" altLang="en-US" dirty="0"/>
          </a:p>
          <a:p>
            <a:pPr lvl="0" algn="just" eaLnBrk="1" hangingPunct="1"/>
            <a:r>
              <a:rPr lang="zh-CN" altLang="en-US" dirty="0"/>
              <a:t>④</a:t>
            </a:r>
            <a:r>
              <a:rPr lang="en-US" altLang="zh-CN" dirty="0"/>
              <a:t>R</a:t>
            </a:r>
            <a:r>
              <a:rPr lang="zh-CN" altLang="en-US" dirty="0"/>
              <a:t>约束（要求）：</a:t>
            </a:r>
            <a:r>
              <a:rPr lang="en-US" altLang="zh-CN" dirty="0"/>
              <a:t>a</a:t>
            </a:r>
            <a:r>
              <a:rPr lang="zh-CN" altLang="en-US" dirty="0"/>
              <a:t>是1时，</a:t>
            </a:r>
            <a:r>
              <a:rPr lang="en-US" altLang="zh-CN" dirty="0"/>
              <a:t>b</a:t>
            </a:r>
            <a:r>
              <a:rPr lang="zh-CN" altLang="en-US" dirty="0"/>
              <a:t>必须是1，即不可能</a:t>
            </a:r>
            <a:r>
              <a:rPr lang="en-US" altLang="zh-CN" dirty="0"/>
              <a:t>a</a:t>
            </a:r>
            <a:r>
              <a:rPr lang="zh-CN" altLang="en-US" dirty="0"/>
              <a:t>是1时</a:t>
            </a:r>
            <a:r>
              <a:rPr lang="en-US" altLang="zh-CN" dirty="0"/>
              <a:t>b</a:t>
            </a:r>
            <a:r>
              <a:rPr lang="zh-CN" altLang="en-US" dirty="0"/>
              <a:t>是0。</a:t>
            </a:r>
            <a:endParaRPr lang="zh-CN" altLang="en-US" dirty="0"/>
          </a:p>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23554" name="Rectangle 7"/>
          <p:cNvSpPr txBox="1">
            <a:spLocks noGrp="1"/>
          </p:cNvSpPr>
          <p:nvPr/>
        </p:nvSpPr>
        <p:spPr>
          <a:xfrm>
            <a:off x="3886200" y="8686800"/>
            <a:ext cx="2971800" cy="457200"/>
          </a:xfrm>
          <a:prstGeom prst="rect">
            <a:avLst/>
          </a:prstGeom>
          <a:noFill/>
          <a:ln w="9525">
            <a:noFill/>
          </a:ln>
        </p:spPr>
        <p:txBody>
          <a:bodyPr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fld>
            <a:endParaRPr lang="zh-CN" altLang="en-US" sz="1200" dirty="0">
              <a:solidFill>
                <a:schemeClr val="tx1"/>
              </a:solidFill>
              <a:latin typeface="Times New Roman" panose="02020603050405020304" pitchFamily="18" charset="0"/>
              <a:ea typeface="宋体" panose="02010600030101010101" pitchFamily="2" charset="-122"/>
            </a:endParaRPr>
          </a:p>
        </p:txBody>
      </p:sp>
      <p:sp>
        <p:nvSpPr>
          <p:cNvPr id="23555" name="Rectangle 2"/>
          <p:cNvSpPr>
            <a:spLocks noGrp="1" noRot="1" noChangeAspect="1" noTextEdit="1"/>
          </p:cNvSpPr>
          <p:nvPr>
            <p:ph type="sldImg"/>
          </p:nvPr>
        </p:nvSpPr>
        <p:spPr>
          <a:xfrm>
            <a:off x="1144588" y="685800"/>
            <a:ext cx="4572000" cy="3429000"/>
          </a:xfrm>
          <a:solidFill>
            <a:srgbClr val="FFFFFF"/>
          </a:solidFill>
        </p:spPr>
      </p:sp>
      <p:sp>
        <p:nvSpPr>
          <p:cNvPr id="23556" name="Rectangle 3"/>
          <p:cNvSpPr>
            <a:spLocks noGrp="1"/>
          </p:cNvSpPr>
          <p:nvPr>
            <p:ph type="body"/>
          </p:nvPr>
        </p:nvSpPr>
        <p:spPr>
          <a:xfrm>
            <a:off x="912813" y="4343400"/>
            <a:ext cx="5032375" cy="4114800"/>
          </a:xfrm>
          <a:solidFill>
            <a:srgbClr val="FFFFFF"/>
          </a:solidFill>
          <a:ln>
            <a:solidFill>
              <a:srgbClr val="000000"/>
            </a:solidFill>
            <a:miter/>
          </a:ln>
        </p:spPr>
        <p:txBody>
          <a:bodyPr wrap="square" lIns="91440" tIns="45720" rIns="91440" bIns="45720" anchor="t" anchorCtr="0"/>
          <a:lstStyle/>
          <a:p>
            <a:pPr lvl="0" eaLnBrk="1" hangingPunct="1"/>
            <a:r>
              <a:rPr lang="zh-CN" altLang="en-US" dirty="0">
                <a:latin typeface="宋体" panose="02010600030101010101" pitchFamily="2" charset="-122"/>
              </a:rPr>
              <a:t>输出状态之间也往往存在约束</a:t>
            </a:r>
            <a:endParaRPr lang="zh-CN" altLang="en-US" dirty="0">
              <a:latin typeface="宋体" panose="02010600030101010101" pitchFamily="2" charset="-122"/>
            </a:endParaRPr>
          </a:p>
          <a:p>
            <a:pPr lvl="0" algn="just" eaLnBrk="1" hangingPunct="1"/>
            <a:r>
              <a:rPr lang="zh-CN" altLang="en-US" dirty="0"/>
              <a:t>输出条件的约束只有：</a:t>
            </a:r>
            <a:endParaRPr lang="zh-CN" altLang="en-US" dirty="0"/>
          </a:p>
          <a:p>
            <a:pPr lvl="0" algn="just" eaLnBrk="1" hangingPunct="1"/>
            <a:r>
              <a:rPr lang="en-US" altLang="zh-CN" dirty="0"/>
              <a:t>M</a:t>
            </a:r>
            <a:r>
              <a:rPr lang="zh-CN" altLang="en-US" dirty="0"/>
              <a:t>约束（强制）：若结果</a:t>
            </a:r>
            <a:r>
              <a:rPr lang="en-US" altLang="zh-CN" dirty="0"/>
              <a:t>a</a:t>
            </a:r>
            <a:r>
              <a:rPr lang="zh-CN" altLang="en-US" dirty="0"/>
              <a:t>是1，则结果</a:t>
            </a:r>
            <a:r>
              <a:rPr lang="en-US" altLang="zh-CN" dirty="0"/>
              <a:t>b</a:t>
            </a:r>
            <a:r>
              <a:rPr lang="zh-CN" altLang="en-US" dirty="0"/>
              <a:t>强制为0。</a:t>
            </a:r>
            <a:endParaRPr lang="zh-CN" altLang="en-US" dirty="0"/>
          </a:p>
          <a:p>
            <a:pPr lvl="0" eaLnBrk="1" hangingPunct="1"/>
            <a:endParaRPr lang="zh-CN" altLang="en-US" dirty="0">
              <a:latin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25602" name="Rectangle 2"/>
          <p:cNvSpPr>
            <a:spLocks noGrp="1" noRot="1" noChangeAspect="1" noTextEdit="1"/>
          </p:cNvSpPr>
          <p:nvPr>
            <p:ph type="sldImg"/>
          </p:nvPr>
        </p:nvSpPr>
        <p:spPr/>
      </p:sp>
      <p:sp>
        <p:nvSpPr>
          <p:cNvPr id="25603"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latinLnBrk="1"/>
            <a:fld id="{9A0DB2DC-4C9A-4742-B13C-FB6460FD3503}" type="slidenum">
              <a:rPr lang="zh-CN" altLang="en-US" sz="1200" dirty="0">
                <a:solidFill>
                  <a:schemeClr val="tx1"/>
                </a:solidFill>
                <a:latin typeface="Gulim" panose="020B0600000101010101" pitchFamily="34" charset="-127"/>
                <a:ea typeface="Gulim" panose="020B0600000101010101" pitchFamily="34" charset="-127"/>
              </a:rPr>
            </a:fld>
            <a:endParaRPr lang="zh-CN" altLang="en-US" sz="1200" dirty="0">
              <a:solidFill>
                <a:schemeClr val="tx1"/>
              </a:solidFill>
              <a:latin typeface="Gulim" panose="020B0600000101010101" pitchFamily="34" charset="-127"/>
              <a:ea typeface="Gulim" panose="020B0600000101010101" pitchFamily="34" charset="-127"/>
            </a:endParaRPr>
          </a:p>
        </p:txBody>
      </p:sp>
      <p:sp>
        <p:nvSpPr>
          <p:cNvPr id="27650" name="Rectangle 2"/>
          <p:cNvSpPr>
            <a:spLocks noGrp="1" noRot="1" noChangeAspect="1" noTextEdit="1"/>
          </p:cNvSpPr>
          <p:nvPr>
            <p:ph type="sldImg"/>
          </p:nvPr>
        </p:nvSpPr>
        <p:spPr/>
      </p:sp>
      <p:sp>
        <p:nvSpPr>
          <p:cNvPr id="27651" name="Rectangle 3"/>
          <p:cNvSpPr>
            <a:spLocks noGrp="1"/>
          </p:cNvSpPr>
          <p:nvPr>
            <p:ph type="body"/>
          </p:nvPr>
        </p:nvSpPr>
        <p:spPr/>
        <p:txBody>
          <a:bodyPr wrap="square" lIns="91440" tIns="45720" rIns="91440" bIns="45720" anchor="t" anchorCtr="0"/>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1"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02412" y="2588281"/>
            <a:ext cx="8139178" cy="899167"/>
          </a:xfrm>
        </p:spPr>
        <p:txBody>
          <a:bodyPr rIns="25400" anchor="t">
            <a:noAutofit/>
          </a:bodyPr>
          <a:lstStyle>
            <a:lvl1pPr algn="ctr">
              <a:defRPr sz="4050" b="0" spc="600">
                <a:effectLst>
                  <a:outerShdw blurRad="38100" dist="38100" dir="2700000" algn="tl">
                    <a:srgbClr val="000000">
                      <a:alpha val="43137"/>
                    </a:srgbClr>
                  </a:outerShdw>
                </a:effectLst>
              </a:defRPr>
            </a:lvl1pPr>
          </a:lstStyle>
          <a:p>
            <a:pPr fontAlgn="base"/>
            <a:r>
              <a:rPr lang="zh-CN" altLang="en-US" sz="4050"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502412" y="3566160"/>
            <a:ext cx="8139178" cy="950984"/>
          </a:xfrm>
        </p:spPr>
        <p:txBody>
          <a:bodyPr tIns="38100" rIns="76200" bIns="3810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2" y="432000"/>
            <a:ext cx="8139178" cy="648000"/>
          </a:xfrm>
        </p:spPr>
        <p:txBody>
          <a:bodyPr rtlCol="0">
            <a:noAutofit/>
          </a:bodyPr>
          <a:lstStyle>
            <a:lvl1pPr marL="0" marR="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idx="1"/>
          </p:nvPr>
        </p:nvSpPr>
        <p:spPr>
          <a:xfrm>
            <a:off x="502412" y="1296000"/>
            <a:ext cx="8139178" cy="5041355"/>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02448" y="3808730"/>
            <a:ext cx="8139178" cy="624845"/>
          </a:xfrm>
        </p:spPr>
        <p:txBody>
          <a:bodyPr rIns="63500" anchor="t">
            <a:noAutofit/>
          </a:bodyPr>
          <a:lstStyle>
            <a:lvl1pPr>
              <a:defRPr sz="2700" b="0" u="none" strike="noStrike" kern="1200" cap="none" spc="300" normalizeH="0">
                <a:solidFill>
                  <a:schemeClr val="tx1"/>
                </a:solidFill>
                <a:effectLst>
                  <a:outerShdw blurRad="38100" dist="38100" dir="2700000" algn="tl">
                    <a:srgbClr val="000000">
                      <a:alpha val="43137"/>
                    </a:srgbClr>
                  </a:outerShdw>
                </a:effectLst>
                <a:uFillTx/>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502444" y="4511675"/>
            <a:ext cx="8139178" cy="1077985"/>
          </a:xfrm>
        </p:spPr>
        <p:txBody>
          <a:bodyPr tIns="38100" rIns="76200" bIns="38100">
            <a:noAutofit/>
          </a:bodyPr>
          <a:lstStyle>
            <a:lvl1pPr marL="0" indent="0" eaLnBrk="1" fontAlgn="auto" latinLnBrk="0" hangingPunct="1">
              <a:buNone/>
              <a:defRPr kumimoji="0" lang="zh-CN" altLang="en-US" sz="1200" b="0" i="0" u="none" strike="noStrike" kern="1200" cap="none" spc="150" normalizeH="0" baseline="0" noProof="1">
                <a:solidFill>
                  <a:schemeClr val="tx1"/>
                </a:solidFill>
                <a:uFillTx/>
                <a:latin typeface="+mn-lt"/>
                <a:ea typeface="+mn-ea"/>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2" y="432000"/>
            <a:ext cx="8139178" cy="648000"/>
          </a:xfrm>
        </p:spPr>
        <p:txBody>
          <a:bodyPr rtlCol="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1296000"/>
            <a:ext cx="3962432" cy="504000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1296000"/>
            <a:ext cx="3962432" cy="504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2412" y="432000"/>
            <a:ext cx="8139178" cy="648000"/>
          </a:xfrm>
        </p:spPr>
        <p:txBody>
          <a:bodyPr rtlCol="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文本占位符 2"/>
          <p:cNvSpPr>
            <a:spLocks noGrp="1"/>
          </p:cNvSpPr>
          <p:nvPr>
            <p:ph type="body" idx="1"/>
          </p:nvPr>
        </p:nvSpPr>
        <p:spPr>
          <a:xfrm>
            <a:off x="502448" y="1296000"/>
            <a:ext cx="3962432" cy="381003"/>
          </a:xfrm>
        </p:spPr>
        <p:txBody>
          <a:bodyPr tIns="38100" rIns="76200" bIns="38100">
            <a:no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solidFill>
                <a:uFillTx/>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502444" y="1789043"/>
            <a:ext cx="3962400" cy="455223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5" name="文本占位符 4"/>
          <p:cNvSpPr>
            <a:spLocks noGrp="1"/>
          </p:cNvSpPr>
          <p:nvPr>
            <p:ph type="body" sz="quarter" idx="3"/>
          </p:nvPr>
        </p:nvSpPr>
        <p:spPr>
          <a:xfrm>
            <a:off x="4676813" y="1296000"/>
            <a:ext cx="396243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solidFill>
                <a:uFillTx/>
                <a:latin typeface="+mn-lt"/>
                <a:ea typeface="+mn-ea"/>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smtClean="0">
                <a:sym typeface="+mn-ea"/>
              </a:rPr>
              <a:t>单击此处编辑母版文本样式</a:t>
            </a:r>
            <a:endParaRPr lang="zh-CN" altLang="en-US" strike="noStrike" noProof="1" smtClean="0">
              <a:sym typeface="+mn-ea"/>
            </a:endParaRPr>
          </a:p>
        </p:txBody>
      </p:sp>
      <p:sp>
        <p:nvSpPr>
          <p:cNvPr id="6" name="内容占位符 5"/>
          <p:cNvSpPr>
            <a:spLocks noGrp="1"/>
          </p:cNvSpPr>
          <p:nvPr>
            <p:ph sz="quarter" idx="4"/>
          </p:nvPr>
        </p:nvSpPr>
        <p:spPr>
          <a:xfrm>
            <a:off x="4676813" y="1789043"/>
            <a:ext cx="3962432" cy="455223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7" name="日期占位符 6"/>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02448" y="1296000"/>
            <a:ext cx="3962432" cy="504000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75000"/>
                  <a:lumOff val="25000"/>
                </a:schemeClr>
              </a:solidFill>
              <a:effectLst/>
              <a:uLnTx/>
              <a:uFillTx/>
              <a:latin typeface="+mn-lt"/>
              <a:ea typeface="+mn-ea"/>
              <a:cs typeface="+mn-cs"/>
              <a:sym typeface="+mn-ea"/>
            </a:endParaRPr>
          </a:p>
        </p:txBody>
      </p:sp>
      <p:sp>
        <p:nvSpPr>
          <p:cNvPr id="4" name="文本占位符 3"/>
          <p:cNvSpPr>
            <a:spLocks noGrp="1"/>
          </p:cNvSpPr>
          <p:nvPr>
            <p:ph type="body" sz="half" idx="2"/>
          </p:nvPr>
        </p:nvSpPr>
        <p:spPr>
          <a:xfrm>
            <a:off x="4679194" y="1296000"/>
            <a:ext cx="3962432" cy="504000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9" name="标题 8"/>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952508"/>
            <a:ext cx="713238" cy="5388907"/>
          </a:xfrm>
        </p:spPr>
        <p:txBody>
          <a:bodyPr vert="eaVert" rtlCol="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2" name="日期占位符 1"/>
          <p:cNvSpPr>
            <a:spLocks noGrp="1"/>
          </p:cNvSpPr>
          <p:nvPr>
            <p:ph type="dt" sz="half" idx="14"/>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5"/>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6"/>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rotWithShape="0">
          <a:gsLst>
            <a:gs pos="0">
              <a:srgbClr val="FFFFFF"/>
            </a:gs>
            <a:gs pos="100000">
              <a:srgbClr val="DCDCDC"/>
            </a:gs>
          </a:gsLst>
          <a:lin ang="5400000"/>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2" y="2588281"/>
            <a:ext cx="8139178" cy="899167"/>
          </a:xfrm>
        </p:spPr>
        <p:txBody>
          <a:bodyPr rIns="25400" rtlCol="0" anchor="t">
            <a:noAutofit/>
          </a:bodyPr>
          <a:lstStyle>
            <a:lvl1pPr marL="0" marR="0" algn="ctr" defTabSz="914400" rtl="0" eaLnBrk="1" fontAlgn="auto" latinLnBrk="0" hangingPunct="1">
              <a:lnSpc>
                <a:spcPct val="100000"/>
              </a:lnSpc>
              <a:buNone/>
              <a:defRPr kumimoji="0" lang="zh-CN" altLang="en-US" sz="405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lang="zh-CN" altLang="en-US" sz="4050" strike="noStrike" noProof="1" smtClean="0">
                <a:sym typeface="+mn-ea"/>
              </a:rPr>
              <a:t>单击此处编辑母版标题样式</a:t>
            </a:r>
            <a:endParaRPr strike="noStrike" noProof="1">
              <a:sym typeface="+mn-ea"/>
            </a:endParaRPr>
          </a:p>
        </p:txBody>
      </p:sp>
      <p:sp>
        <p:nvSpPr>
          <p:cNvPr id="8" name="日期占位符 2"/>
          <p:cNvSpPr>
            <a:spLocks noGrp="1"/>
          </p:cNvSpPr>
          <p:nvPr>
            <p:ph type="dt" sz="half" idx="2"/>
            <p:custDataLst>
              <p:tags r:id="rId2"/>
            </p:custDataLst>
          </p:nvPr>
        </p:nvSpPr>
        <p:spPr>
          <a:xfrm>
            <a:off x="660400" y="6350000"/>
            <a:ext cx="2024063" cy="315913"/>
          </a:xfrm>
          <a:prstGeom prst="rect">
            <a:avLst/>
          </a:prstGeom>
        </p:spPr>
        <p:txBody>
          <a:bodyPr vert="horz" lIns="91440" tIns="45720" rIns="91440" bIns="45720" rtlCol="0" anchor="ctr">
            <a:normAutofit/>
          </a:bodyPr>
          <a:lstStyle>
            <a:lvl1pPr>
              <a:defRPr noProof="1" smtClean="0">
                <a:latin typeface="Calibri" panose="020F0502020204030204" pitchFamily="34" charset="0"/>
                <a:ea typeface="宋体" panose="02010600030101010101" pitchFamily="2" charset="-122"/>
              </a:defRPr>
            </a:lvl1pPr>
          </a:lstStyle>
          <a:p>
            <a:pPr marL="0" marR="0" lvl="0" indent="0" algn="l" defTabSz="914400" rtl="0" eaLnBrk="1" fontAlgn="base" latinLnBrk="1" hangingPunct="1">
              <a:lnSpc>
                <a:spcPct val="100000"/>
              </a:lnSpc>
              <a:spcBef>
                <a:spcPct val="0"/>
              </a:spcBef>
              <a:spcAft>
                <a:spcPct val="0"/>
              </a:spcAft>
              <a:buClrTx/>
              <a:buSzTx/>
              <a:buFontTx/>
              <a:buNone/>
              <a:defRPr/>
            </a:pPr>
            <a:fld id="{760FBDFE-C587-4B4C-A407-44438C67B59E}" type="datetimeFigureOut">
              <a:rPr kumimoji="1" lang="zh-CN" altLang="en-US" sz="14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rPr>
            </a:fld>
            <a:endParaRPr kumimoji="1" lang="zh-CN" altLang="en-US" sz="14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页脚占位符 3"/>
          <p:cNvSpPr>
            <a:spLocks noGrp="1"/>
          </p:cNvSpPr>
          <p:nvPr>
            <p:ph type="ftr" sz="quarter" idx="3"/>
            <p:custDataLst>
              <p:tags r:id="rId3"/>
            </p:custDataLst>
          </p:nvPr>
        </p:nvSpPr>
        <p:spPr>
          <a:xfrm>
            <a:off x="3087688" y="6350000"/>
            <a:ext cx="2968625" cy="315913"/>
          </a:xfrm>
          <a:prstGeom prst="rect">
            <a:avLst/>
          </a:prstGeom>
        </p:spPr>
        <p:txBody>
          <a:bodyPr vert="horz" lIns="91440" tIns="45720" rIns="91440" bIns="45720" rtlCol="0" anchor="ctr">
            <a:normAutofit/>
          </a:bodyPr>
          <a:lstStyle>
            <a:lvl1pPr>
              <a:defRPr noProof="1"/>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400" b="0" i="0" u="none" strike="noStrike" kern="1200" cap="none" spc="0" normalizeH="0" baseline="0" noProof="1">
              <a:ln>
                <a:noFill/>
              </a:ln>
              <a:solidFill>
                <a:schemeClr val="tx1"/>
              </a:solidFill>
              <a:effectLst/>
              <a:uLnTx/>
              <a:uFillTx/>
              <a:latin typeface="+mn-lt"/>
              <a:ea typeface="+mn-ea"/>
              <a:cs typeface="+mn-cs"/>
            </a:endParaRPr>
          </a:p>
        </p:txBody>
      </p:sp>
      <p:sp>
        <p:nvSpPr>
          <p:cNvPr id="10" name="灯片编号占位符 4"/>
          <p:cNvSpPr>
            <a:spLocks noGrp="1"/>
          </p:cNvSpPr>
          <p:nvPr>
            <p:ph type="sldNum" sz="quarter" idx="4"/>
            <p:custDataLst>
              <p:tags r:id="rId4"/>
            </p:custDataLst>
          </p:nvPr>
        </p:nvSpPr>
        <p:spPr>
          <a:xfrm>
            <a:off x="6457950" y="6350000"/>
            <a:ext cx="2025650" cy="315913"/>
          </a:xfrm>
          <a:prstGeom prst="rect">
            <a:avLst/>
          </a:prstGeom>
        </p:spPr>
        <p:txBody>
          <a:bodyPr vert="horz" wrap="square" lIns="91440" tIns="45720" rIns="91440" bIns="45720" numCol="1" anchor="ctr" anchorCtr="0" compatLnSpc="1"/>
          <a:lstStyle/>
          <a:p>
            <a:pPr algn="r" fontAlgn="base"/>
            <a:fld id="{9A0DB2DC-4C9A-4742-B13C-FB6460FD3503}" type="slidenum">
              <a:rPr lang="zh-CN" altLang="en-US" strike="noStrike" noProof="1" dirty="0">
                <a:latin typeface="Calibri" panose="020F0502020204030204" pitchFamily="34" charset="0"/>
                <a:ea typeface="微软雅黑" panose="020B0503020204020204" pitchFamily="34" charset="-122"/>
                <a:cs typeface="+mn-cs"/>
              </a:rPr>
            </a:fld>
            <a:endParaRPr lang="zh-CN" altLang="en-US" strike="noStrike" noProof="1"/>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02412" y="2588281"/>
            <a:ext cx="8139178" cy="899167"/>
          </a:xfrm>
        </p:spPr>
        <p:txBody>
          <a:bodyPr rIns="25400" anchor="t">
            <a:noAutofit/>
          </a:bodyPr>
          <a:lstStyle>
            <a:lvl1pPr algn="ctr">
              <a:defRPr sz="4050" b="0" spc="600">
                <a:effectLst>
                  <a:outerShdw blurRad="38100" dist="38100" dir="2700000" algn="tl">
                    <a:srgbClr val="000000">
                      <a:alpha val="43137"/>
                    </a:srgbClr>
                  </a:outerShdw>
                </a:effectLst>
              </a:defRPr>
            </a:lvl1pPr>
          </a:lstStyle>
          <a:p>
            <a:pPr fontAlgn="base"/>
            <a:r>
              <a:rPr lang="zh-CN" altLang="en-US" sz="4050"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502412" y="3566160"/>
            <a:ext cx="8139178" cy="950984"/>
          </a:xfrm>
        </p:spPr>
        <p:txBody>
          <a:bodyPr tIns="38100" rIns="76200" bIns="3810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2" y="432000"/>
            <a:ext cx="8139178" cy="648000"/>
          </a:xfrm>
        </p:spPr>
        <p:txBody>
          <a:bodyPr rtlCol="0">
            <a:noAutofit/>
          </a:bodyPr>
          <a:lstStyle>
            <a:lvl1pPr marL="0" marR="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idx="1"/>
          </p:nvPr>
        </p:nvSpPr>
        <p:spPr>
          <a:xfrm>
            <a:off x="502412" y="1296000"/>
            <a:ext cx="8139178" cy="5041355"/>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02448" y="3808730"/>
            <a:ext cx="8139178" cy="624845"/>
          </a:xfrm>
        </p:spPr>
        <p:txBody>
          <a:bodyPr rIns="63500" anchor="t">
            <a:noAutofit/>
          </a:bodyPr>
          <a:lstStyle>
            <a:lvl1pPr>
              <a:defRPr sz="2700" b="0" u="none" strike="noStrike" kern="1200" cap="none" spc="300" normalizeH="0">
                <a:solidFill>
                  <a:schemeClr val="tx1"/>
                </a:solidFill>
                <a:effectLst>
                  <a:outerShdw blurRad="38100" dist="38100" dir="2700000" algn="tl">
                    <a:srgbClr val="000000">
                      <a:alpha val="43137"/>
                    </a:srgbClr>
                  </a:outerShdw>
                </a:effectLst>
                <a:uFillTx/>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502444" y="4511675"/>
            <a:ext cx="8139178" cy="1077985"/>
          </a:xfrm>
        </p:spPr>
        <p:txBody>
          <a:bodyPr tIns="38100" rIns="76200" bIns="38100">
            <a:noAutofit/>
          </a:bodyPr>
          <a:lstStyle>
            <a:lvl1pPr marL="0" indent="0" eaLnBrk="1" fontAlgn="auto" latinLnBrk="0" hangingPunct="1">
              <a:buNone/>
              <a:defRPr kumimoji="0" lang="zh-CN" altLang="en-US" sz="1200" b="0" i="0" u="none" strike="noStrike" kern="1200" cap="none" spc="150" normalizeH="0" baseline="0" noProof="1">
                <a:solidFill>
                  <a:schemeClr val="tx1"/>
                </a:solidFill>
                <a:uFillTx/>
                <a:latin typeface="+mn-lt"/>
                <a:ea typeface="+mn-ea"/>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2" y="432000"/>
            <a:ext cx="8139178" cy="648000"/>
          </a:xfrm>
        </p:spPr>
        <p:txBody>
          <a:bodyPr rtlCol="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1296000"/>
            <a:ext cx="3962432" cy="5040000"/>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1296000"/>
            <a:ext cx="3962432" cy="504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2412" y="432000"/>
            <a:ext cx="8139178" cy="648000"/>
          </a:xfrm>
        </p:spPr>
        <p:txBody>
          <a:bodyPr rtlCol="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文本占位符 2"/>
          <p:cNvSpPr>
            <a:spLocks noGrp="1"/>
          </p:cNvSpPr>
          <p:nvPr>
            <p:ph type="body" idx="1"/>
          </p:nvPr>
        </p:nvSpPr>
        <p:spPr>
          <a:xfrm>
            <a:off x="502448" y="1296000"/>
            <a:ext cx="3962432" cy="381003"/>
          </a:xfrm>
        </p:spPr>
        <p:txBody>
          <a:bodyPr tIns="38100" rIns="76200" bIns="38100">
            <a:no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solidFill>
                <a:uFillTx/>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502444" y="1789043"/>
            <a:ext cx="3962400" cy="455223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5" name="文本占位符 4"/>
          <p:cNvSpPr>
            <a:spLocks noGrp="1"/>
          </p:cNvSpPr>
          <p:nvPr>
            <p:ph type="body" sz="quarter" idx="3"/>
          </p:nvPr>
        </p:nvSpPr>
        <p:spPr>
          <a:xfrm>
            <a:off x="4676813" y="1296000"/>
            <a:ext cx="396243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solidFill>
                <a:uFillTx/>
                <a:latin typeface="+mn-lt"/>
                <a:ea typeface="+mn-ea"/>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smtClean="0">
                <a:sym typeface="+mn-ea"/>
              </a:rPr>
              <a:t>单击此处编辑母版文本样式</a:t>
            </a:r>
            <a:endParaRPr lang="zh-CN" altLang="en-US" strike="noStrike" noProof="1" smtClean="0">
              <a:sym typeface="+mn-ea"/>
            </a:endParaRPr>
          </a:p>
        </p:txBody>
      </p:sp>
      <p:sp>
        <p:nvSpPr>
          <p:cNvPr id="6" name="内容占位符 5"/>
          <p:cNvSpPr>
            <a:spLocks noGrp="1"/>
          </p:cNvSpPr>
          <p:nvPr>
            <p:ph sz="quarter" idx="4"/>
          </p:nvPr>
        </p:nvSpPr>
        <p:spPr>
          <a:xfrm>
            <a:off x="4676813" y="1789043"/>
            <a:ext cx="3962432" cy="4552234"/>
          </a:xfrm>
        </p:spPr>
        <p:txBody>
          <a:bodyPr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7" name="日期占位符 6"/>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02448" y="1296000"/>
            <a:ext cx="3962432" cy="5040000"/>
          </a:xfrm>
        </p:spPr>
        <p:txBody>
          <a:bodyPr vert="horz" wrap="square" lIns="101600" tIns="0" rIns="82550" bIns="0" numCol="1" rtlCol="0" anchor="t" anchorCtr="0" compatLnSpc="1">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tx1">
                  <a:lumMod val="75000"/>
                  <a:lumOff val="25000"/>
                </a:schemeClr>
              </a:solidFill>
              <a:effectLst/>
              <a:uLnTx/>
              <a:uFillTx/>
              <a:latin typeface="+mn-lt"/>
              <a:ea typeface="+mn-ea"/>
              <a:cs typeface="+mn-cs"/>
              <a:sym typeface="+mn-ea"/>
            </a:endParaRPr>
          </a:p>
        </p:txBody>
      </p:sp>
      <p:sp>
        <p:nvSpPr>
          <p:cNvPr id="4" name="文本占位符 3"/>
          <p:cNvSpPr>
            <a:spLocks noGrp="1"/>
          </p:cNvSpPr>
          <p:nvPr>
            <p:ph type="body" sz="half" idx="2"/>
          </p:nvPr>
        </p:nvSpPr>
        <p:spPr>
          <a:xfrm>
            <a:off x="4679194" y="1296000"/>
            <a:ext cx="3962432" cy="504000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9" name="标题 8"/>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952508"/>
            <a:ext cx="713238" cy="5388907"/>
          </a:xfrm>
        </p:spPr>
        <p:txBody>
          <a:bodyPr vert="eaVert" rtlCol="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2" name="日期占位符 1"/>
          <p:cNvSpPr>
            <a:spLocks noGrp="1"/>
          </p:cNvSpPr>
          <p:nvPr>
            <p:ph type="dt" sz="half" idx="14"/>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5"/>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6"/>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rotWithShape="0">
          <a:gsLst>
            <a:gs pos="0">
              <a:srgbClr val="FFFFFF"/>
            </a:gs>
            <a:gs pos="100000">
              <a:srgbClr val="DCDCDC"/>
            </a:gs>
          </a:gsLst>
          <a:lin ang="5400000"/>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2" y="2588281"/>
            <a:ext cx="8139178" cy="899167"/>
          </a:xfrm>
        </p:spPr>
        <p:txBody>
          <a:bodyPr rIns="25400" rtlCol="0" anchor="t">
            <a:noAutofit/>
          </a:bodyPr>
          <a:lstStyle>
            <a:lvl1pPr marL="0" marR="0" algn="ctr" defTabSz="914400" rtl="0" eaLnBrk="1" fontAlgn="auto" latinLnBrk="0" hangingPunct="1">
              <a:lnSpc>
                <a:spcPct val="100000"/>
              </a:lnSpc>
              <a:buNone/>
              <a:defRPr kumimoji="0" lang="zh-CN" altLang="en-US" sz="405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lang="zh-CN" altLang="en-US" sz="4050" strike="noStrike" noProof="1" smtClean="0">
                <a:sym typeface="+mn-ea"/>
              </a:rPr>
              <a:t>单击此处编辑母版标题样式</a:t>
            </a:r>
            <a:endParaRPr strike="noStrike" noProof="1">
              <a:sym typeface="+mn-ea"/>
            </a:endParaRPr>
          </a:p>
        </p:txBody>
      </p:sp>
      <p:sp>
        <p:nvSpPr>
          <p:cNvPr id="8" name="日期占位符 2"/>
          <p:cNvSpPr>
            <a:spLocks noGrp="1"/>
          </p:cNvSpPr>
          <p:nvPr>
            <p:ph type="dt" sz="half" idx="2"/>
            <p:custDataLst>
              <p:tags r:id="rId2"/>
            </p:custDataLst>
          </p:nvPr>
        </p:nvSpPr>
        <p:spPr>
          <a:xfrm>
            <a:off x="660400" y="6350000"/>
            <a:ext cx="2024063" cy="315913"/>
          </a:xfrm>
          <a:prstGeom prst="rect">
            <a:avLst/>
          </a:prstGeom>
        </p:spPr>
        <p:txBody>
          <a:bodyPr vert="horz" lIns="91440" tIns="45720" rIns="91440" bIns="45720" rtlCol="0" anchor="ctr">
            <a:normAutofit/>
          </a:bodyPr>
          <a:lstStyle>
            <a:lvl1pPr>
              <a:defRPr noProof="1" smtClean="0">
                <a:latin typeface="Calibri" panose="020F0502020204030204" pitchFamily="34" charset="0"/>
                <a:ea typeface="宋体" panose="02010600030101010101" pitchFamily="2" charset="-122"/>
              </a:defRPr>
            </a:lvl1pPr>
          </a:lstStyle>
          <a:p>
            <a:pPr marL="0" marR="0" lvl="0" indent="0" algn="l" defTabSz="914400" rtl="0" eaLnBrk="1" fontAlgn="base" latinLnBrk="1" hangingPunct="1">
              <a:lnSpc>
                <a:spcPct val="100000"/>
              </a:lnSpc>
              <a:spcBef>
                <a:spcPct val="0"/>
              </a:spcBef>
              <a:spcAft>
                <a:spcPct val="0"/>
              </a:spcAft>
              <a:buClrTx/>
              <a:buSzTx/>
              <a:buFontTx/>
              <a:buNone/>
              <a:defRPr/>
            </a:pPr>
            <a:fld id="{760FBDFE-C587-4B4C-A407-44438C67B59E}" type="datetimeFigureOut">
              <a:rPr kumimoji="1" lang="zh-CN" altLang="en-US" sz="14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rPr>
            </a:fld>
            <a:endParaRPr kumimoji="1" lang="zh-CN" altLang="en-US" sz="14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页脚占位符 3"/>
          <p:cNvSpPr>
            <a:spLocks noGrp="1"/>
          </p:cNvSpPr>
          <p:nvPr>
            <p:ph type="ftr" sz="quarter" idx="3"/>
            <p:custDataLst>
              <p:tags r:id="rId3"/>
            </p:custDataLst>
          </p:nvPr>
        </p:nvSpPr>
        <p:spPr>
          <a:xfrm>
            <a:off x="3087688" y="6350000"/>
            <a:ext cx="2968625" cy="315913"/>
          </a:xfrm>
          <a:prstGeom prst="rect">
            <a:avLst/>
          </a:prstGeom>
        </p:spPr>
        <p:txBody>
          <a:bodyPr vert="horz" lIns="91440" tIns="45720" rIns="91440" bIns="45720" rtlCol="0" anchor="ctr">
            <a:normAutofit/>
          </a:bodyPr>
          <a:lstStyle>
            <a:lvl1pPr>
              <a:defRPr noProof="1"/>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400" b="0" i="0" u="none" strike="noStrike" kern="1200" cap="none" spc="0" normalizeH="0" baseline="0" noProof="1">
              <a:ln>
                <a:noFill/>
              </a:ln>
              <a:solidFill>
                <a:schemeClr val="tx1"/>
              </a:solidFill>
              <a:effectLst/>
              <a:uLnTx/>
              <a:uFillTx/>
              <a:latin typeface="+mn-lt"/>
              <a:ea typeface="+mn-ea"/>
              <a:cs typeface="+mn-cs"/>
            </a:endParaRPr>
          </a:p>
        </p:txBody>
      </p:sp>
      <p:sp>
        <p:nvSpPr>
          <p:cNvPr id="10" name="灯片编号占位符 4"/>
          <p:cNvSpPr>
            <a:spLocks noGrp="1"/>
          </p:cNvSpPr>
          <p:nvPr>
            <p:ph type="sldNum" sz="quarter" idx="4"/>
            <p:custDataLst>
              <p:tags r:id="rId4"/>
            </p:custDataLst>
          </p:nvPr>
        </p:nvSpPr>
        <p:spPr>
          <a:xfrm>
            <a:off x="6457950" y="6350000"/>
            <a:ext cx="2025650" cy="315913"/>
          </a:xfrm>
          <a:prstGeom prst="rect">
            <a:avLst/>
          </a:prstGeom>
        </p:spPr>
        <p:txBody>
          <a:bodyPr vert="horz" wrap="square" lIns="91440" tIns="45720" rIns="91440" bIns="45720" numCol="1" anchor="ctr" anchorCtr="0" compatLnSpc="1"/>
          <a:lstStyle/>
          <a:p>
            <a:pPr algn="r" fontAlgn="base"/>
            <a:fld id="{9A0DB2DC-4C9A-4742-B13C-FB6460FD3503}" type="slidenum">
              <a:rPr lang="zh-CN" altLang="en-US" strike="noStrike" noProof="1" dirty="0">
                <a:latin typeface="Calibri" panose="020F0502020204030204" pitchFamily="34" charset="0"/>
                <a:ea typeface="微软雅黑" panose="020B0503020204020204" pitchFamily="34" charset="-122"/>
                <a:cs typeface="+mn-cs"/>
              </a:rPr>
            </a:fld>
            <a:endParaRPr lang="zh-CN" altLang="en-US" strike="noStrike" noProof="1"/>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1"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2" Type="http://schemas.openxmlformats.org/officeDocument/2006/relationships/theme" Target="../theme/theme2.xml"/><Relationship Id="rId21" Type="http://schemas.openxmlformats.org/officeDocument/2006/relationships/tags" Target="../tags/tag9.xml"/><Relationship Id="rId20" Type="http://schemas.openxmlformats.org/officeDocument/2006/relationships/tags" Target="../tags/tag8.xml"/><Relationship Id="rId2" Type="http://schemas.openxmlformats.org/officeDocument/2006/relationships/slideLayout" Target="../slideLayouts/slideLayout15.xml"/><Relationship Id="rId19" Type="http://schemas.openxmlformats.org/officeDocument/2006/relationships/tags" Target="../tags/tag7.xml"/><Relationship Id="rId18" Type="http://schemas.openxmlformats.org/officeDocument/2006/relationships/tags" Target="../tags/tag6.xml"/><Relationship Id="rId17" Type="http://schemas.openxmlformats.org/officeDocument/2006/relationships/tags" Target="../tags/tag5.xml"/><Relationship Id="rId16" Type="http://schemas.openxmlformats.org/officeDocument/2006/relationships/tags" Target="../tags/tag4.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2" Type="http://schemas.openxmlformats.org/officeDocument/2006/relationships/theme" Target="../theme/theme3.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slideLayout" Target="../slideLayouts/slideLayout30.xml"/><Relationship Id="rId19" Type="http://schemas.openxmlformats.org/officeDocument/2006/relationships/tags" Target="../tags/tag16.xml"/><Relationship Id="rId18" Type="http://schemas.openxmlformats.org/officeDocument/2006/relationships/tags" Target="../tags/tag15.xml"/><Relationship Id="rId17" Type="http://schemas.openxmlformats.org/officeDocument/2006/relationships/tags" Target="../tags/tag14.xml"/><Relationship Id="rId16" Type="http://schemas.openxmlformats.org/officeDocument/2006/relationships/tags" Target="../tags/tag13.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hlink"/>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ko-KR" altLang="en-US" dirty="0"/>
              <a:t>마스터 제목 스타일 편집</a:t>
            </a:r>
            <a:endParaRPr lang="ko-KR" altLang="en-US" dirty="0"/>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ko-KR" altLang="en-US" dirty="0"/>
              <a:t>마스터 텍스트 스타일을 편집합니다</a:t>
            </a:r>
            <a:endParaRPr lang="ko-KR" altLang="en-US" dirty="0"/>
          </a:p>
          <a:p>
            <a:pPr lvl="1" indent="-285750"/>
            <a:r>
              <a:rPr lang="ko-KR" altLang="en-US" dirty="0"/>
              <a:t>둘째 수준</a:t>
            </a:r>
            <a:endParaRPr lang="ko-KR" altLang="en-US" dirty="0"/>
          </a:p>
          <a:p>
            <a:pPr lvl="2" indent="-228600"/>
            <a:r>
              <a:rPr lang="ko-KR" altLang="en-US" dirty="0"/>
              <a:t>셋째 수준</a:t>
            </a:r>
            <a:endParaRPr lang="ko-KR" altLang="en-US" dirty="0"/>
          </a:p>
          <a:p>
            <a:pPr lvl="3" indent="-228600"/>
            <a:r>
              <a:rPr lang="ko-KR" altLang="en-US" dirty="0"/>
              <a:t>넷째 수준</a:t>
            </a:r>
            <a:endParaRPr lang="ko-KR" altLang="en-US" dirty="0"/>
          </a:p>
          <a:p>
            <a:pPr lvl="4" indent="-228600"/>
            <a:r>
              <a:rPr lang="ko-KR" altLang="en-US" dirty="0"/>
              <a:t>다섯째 수준</a:t>
            </a:r>
            <a:endParaRPr lang="ko-KR"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l" latinLnBrk="1">
              <a:defRPr kumimoji="1" sz="1400">
                <a:solidFill>
                  <a:schemeClr val="tx1"/>
                </a:solidFill>
                <a:latin typeface="+mn-lt"/>
                <a:ea typeface="+mn-ea"/>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latinLnBrk="1">
              <a:defRPr kumimoji="1" sz="1400">
                <a:solidFill>
                  <a:schemeClr val="tx1"/>
                </a:solidFill>
                <a:latin typeface="+mn-lt"/>
                <a:ea typeface="+mn-ea"/>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latin typeface="Gulim" panose="020B0600000101010101" pitchFamily="34" charset="-127"/>
                <a:ea typeface="Gulim" panose="020B0600000101010101" pitchFamily="34" charset="-127"/>
              </a:defRPr>
            </a:lvl1pPr>
          </a:lstStyle>
          <a:p>
            <a:pPr lvl="0" eaLnBrk="1" fontAlgn="base" latinLnBrk="1" hangingPunct="1"/>
            <a:fld id="{9A0DB2DC-4C9A-4742-B13C-FB6460FD3503}" type="slidenum">
              <a:rPr lang="en-US" altLang="ko-KR" strike="noStrike" noProof="1" dirty="0">
                <a:latin typeface="Gulim" panose="020B0600000101010101" pitchFamily="34" charset="-127"/>
                <a:ea typeface="Gulim" panose="020B0600000101010101" pitchFamily="34" charset="-127"/>
                <a:cs typeface="+mn-cs"/>
              </a:rPr>
            </a:fld>
            <a:endParaRPr lang="en-US" altLang="ko-KR" strike="noStrike" noProof="1"/>
          </a:p>
        </p:txBody>
      </p:sp>
      <p:pic>
        <p:nvPicPr>
          <p:cNvPr id="1031" name="Picture 7" descr="blue"/>
          <p:cNvPicPr>
            <a:picLocks noChangeAspect="1"/>
          </p:cNvPicPr>
          <p:nvPr/>
        </p:nvPicPr>
        <p:blipFill>
          <a:blip r:embed="rId14"/>
          <a:stretch>
            <a:fillRect/>
          </a:stretch>
        </p:blipFill>
        <p:spPr>
          <a:xfrm>
            <a:off x="0" y="0"/>
            <a:ext cx="9144000" cy="6858000"/>
          </a:xfrm>
          <a:prstGeom prst="rect">
            <a:avLst/>
          </a:prstGeom>
          <a:noFill/>
          <a:ln w="9525">
            <a:noFill/>
          </a:ln>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hf sldNum="0" hdr="0" ftr="0" dt="0"/>
  <p:txStyles>
    <p:titleStyle>
      <a:lvl1pPr algn="ctr" rtl="0" eaLnBrk="0" fontAlgn="base" latinLnBrk="1" hangingPunct="0">
        <a:spcBef>
          <a:spcPct val="0"/>
        </a:spcBef>
        <a:spcAft>
          <a:spcPct val="0"/>
        </a:spcAft>
        <a:defRPr sz="4400">
          <a:solidFill>
            <a:schemeClr val="tx2"/>
          </a:solidFill>
          <a:latin typeface="Gulim" panose="020B0600000101010101" pitchFamily="34" charset="-127"/>
          <a:ea typeface="Gulim" panose="020B0600000101010101" pitchFamily="34" charset="-127"/>
          <a:cs typeface="+mj-cs"/>
        </a:defRPr>
      </a:lvl1pPr>
      <a:lvl2pPr algn="ctr" rtl="0" eaLnBrk="0" fontAlgn="base" latinLnBrk="1" hangingPunct="0">
        <a:spcBef>
          <a:spcPct val="0"/>
        </a:spcBef>
        <a:spcAft>
          <a:spcPct val="0"/>
        </a:spcAft>
        <a:defRPr sz="4400">
          <a:solidFill>
            <a:schemeClr val="tx2"/>
          </a:solidFill>
          <a:latin typeface="Gulim" panose="020B0600000101010101" pitchFamily="34" charset="-127"/>
          <a:ea typeface="Gulim" panose="020B0600000101010101" pitchFamily="34" charset="-127"/>
        </a:defRPr>
      </a:lvl2pPr>
      <a:lvl3pPr algn="ctr" rtl="0" eaLnBrk="0" fontAlgn="base" latinLnBrk="1" hangingPunct="0">
        <a:spcBef>
          <a:spcPct val="0"/>
        </a:spcBef>
        <a:spcAft>
          <a:spcPct val="0"/>
        </a:spcAft>
        <a:defRPr sz="4400">
          <a:solidFill>
            <a:schemeClr val="tx2"/>
          </a:solidFill>
          <a:latin typeface="Gulim" panose="020B0600000101010101" pitchFamily="34" charset="-127"/>
          <a:ea typeface="Gulim" panose="020B0600000101010101" pitchFamily="34" charset="-127"/>
        </a:defRPr>
      </a:lvl3pPr>
      <a:lvl4pPr algn="ctr" rtl="0" eaLnBrk="0" fontAlgn="base" latinLnBrk="1" hangingPunct="0">
        <a:spcBef>
          <a:spcPct val="0"/>
        </a:spcBef>
        <a:spcAft>
          <a:spcPct val="0"/>
        </a:spcAft>
        <a:defRPr sz="4400">
          <a:solidFill>
            <a:schemeClr val="tx2"/>
          </a:solidFill>
          <a:latin typeface="Gulim" panose="020B0600000101010101" pitchFamily="34" charset="-127"/>
          <a:ea typeface="Gulim" panose="020B0600000101010101" pitchFamily="34" charset="-127"/>
        </a:defRPr>
      </a:lvl4pPr>
      <a:lvl5pPr algn="ctr" rtl="0" eaLnBrk="0" fontAlgn="base" latinLnBrk="1" hangingPunct="0">
        <a:spcBef>
          <a:spcPct val="0"/>
        </a:spcBef>
        <a:spcAft>
          <a:spcPct val="0"/>
        </a:spcAft>
        <a:defRPr sz="4400">
          <a:solidFill>
            <a:schemeClr val="tx2"/>
          </a:solidFill>
          <a:latin typeface="Gulim" panose="020B0600000101010101" pitchFamily="34" charset="-127"/>
          <a:ea typeface="Gulim" panose="020B0600000101010101" pitchFamily="34" charset="-127"/>
        </a:defRPr>
      </a:lvl5pPr>
      <a:lvl6pPr marL="457200" algn="ctr" rtl="0" fontAlgn="base" latinLnBrk="1">
        <a:spcBef>
          <a:spcPct val="0"/>
        </a:spcBef>
        <a:spcAft>
          <a:spcPct val="0"/>
        </a:spcAft>
        <a:defRPr kumimoji="1" sz="4400">
          <a:solidFill>
            <a:schemeClr val="tx2"/>
          </a:solidFill>
          <a:latin typeface="Gulim" panose="020B0600000101010101" pitchFamily="34" charset="-127"/>
          <a:ea typeface="Gulim" panose="020B0600000101010101" pitchFamily="34" charset="-127"/>
        </a:defRPr>
      </a:lvl6pPr>
      <a:lvl7pPr marL="914400" algn="ctr" rtl="0" fontAlgn="base" latinLnBrk="1">
        <a:spcBef>
          <a:spcPct val="0"/>
        </a:spcBef>
        <a:spcAft>
          <a:spcPct val="0"/>
        </a:spcAft>
        <a:defRPr kumimoji="1" sz="4400">
          <a:solidFill>
            <a:schemeClr val="tx2"/>
          </a:solidFill>
          <a:latin typeface="Gulim" panose="020B0600000101010101" pitchFamily="34" charset="-127"/>
          <a:ea typeface="Gulim" panose="020B0600000101010101" pitchFamily="34" charset="-127"/>
        </a:defRPr>
      </a:lvl7pPr>
      <a:lvl8pPr marL="1371600" algn="ctr" rtl="0" fontAlgn="base" latinLnBrk="1">
        <a:spcBef>
          <a:spcPct val="0"/>
        </a:spcBef>
        <a:spcAft>
          <a:spcPct val="0"/>
        </a:spcAft>
        <a:defRPr kumimoji="1" sz="4400">
          <a:solidFill>
            <a:schemeClr val="tx2"/>
          </a:solidFill>
          <a:latin typeface="Gulim" panose="020B0600000101010101" pitchFamily="34" charset="-127"/>
          <a:ea typeface="Gulim" panose="020B0600000101010101" pitchFamily="34" charset="-127"/>
        </a:defRPr>
      </a:lvl8pPr>
      <a:lvl9pPr marL="1828800" algn="ctr" rtl="0" fontAlgn="base" latinLnBrk="1">
        <a:spcBef>
          <a:spcPct val="0"/>
        </a:spcBef>
        <a:spcAft>
          <a:spcPct val="0"/>
        </a:spcAft>
        <a:defRPr kumimoji="1" sz="4400">
          <a:solidFill>
            <a:schemeClr val="tx2"/>
          </a:solidFill>
          <a:latin typeface="Gulim" panose="020B0600000101010101" pitchFamily="34" charset="-127"/>
          <a:ea typeface="Gulim" panose="020B0600000101010101" pitchFamily="34" charset="-127"/>
        </a:defRPr>
      </a:lvl9pPr>
    </p:titleStyle>
    <p:bodyStyle>
      <a:lvl1pPr marL="342900" indent="-342900" algn="l" rtl="0" eaLnBrk="0" fontAlgn="base" latinLnBrk="1" hangingPunct="0">
        <a:spcBef>
          <a:spcPct val="20000"/>
        </a:spcBef>
        <a:spcAft>
          <a:spcPct val="0"/>
        </a:spcAft>
        <a:buChar char="•"/>
        <a:defRPr sz="3200">
          <a:solidFill>
            <a:schemeClr val="tx1"/>
          </a:solidFill>
          <a:latin typeface="Gulim" panose="020B0600000101010101" pitchFamily="34" charset="-127"/>
          <a:ea typeface="Gulim" panose="020B0600000101010101" pitchFamily="34" charset="-127"/>
          <a:cs typeface="+mn-cs"/>
        </a:defRPr>
      </a:lvl1pPr>
      <a:lvl2pPr marL="742950" indent="-285750" algn="l" rtl="0" eaLnBrk="0" fontAlgn="base" latinLnBrk="1" hangingPunct="0">
        <a:spcBef>
          <a:spcPct val="20000"/>
        </a:spcBef>
        <a:spcAft>
          <a:spcPct val="0"/>
        </a:spcAft>
        <a:buChar char="–"/>
        <a:defRPr sz="2800">
          <a:solidFill>
            <a:schemeClr val="tx1"/>
          </a:solidFill>
          <a:latin typeface="Gulim" panose="020B0600000101010101" pitchFamily="34" charset="-127"/>
          <a:ea typeface="Gulim" panose="020B0600000101010101" pitchFamily="34" charset="-127"/>
        </a:defRPr>
      </a:lvl2pPr>
      <a:lvl3pPr marL="1143000" indent="-228600" algn="l" rtl="0" eaLnBrk="0" fontAlgn="base" latinLnBrk="1" hangingPunct="0">
        <a:spcBef>
          <a:spcPct val="20000"/>
        </a:spcBef>
        <a:spcAft>
          <a:spcPct val="0"/>
        </a:spcAft>
        <a:buChar char="•"/>
        <a:defRPr sz="2400">
          <a:solidFill>
            <a:schemeClr val="tx1"/>
          </a:solidFill>
          <a:latin typeface="Gulim" panose="020B0600000101010101" pitchFamily="34" charset="-127"/>
          <a:ea typeface="Gulim" panose="020B0600000101010101" pitchFamily="34" charset="-127"/>
        </a:defRPr>
      </a:lvl3pPr>
      <a:lvl4pPr marL="1600200" indent="-228600" algn="l" rtl="0" eaLnBrk="0" fontAlgn="base" latinLnBrk="1" hangingPunct="0">
        <a:spcBef>
          <a:spcPct val="20000"/>
        </a:spcBef>
        <a:spcAft>
          <a:spcPct val="0"/>
        </a:spcAft>
        <a:buChar char="–"/>
        <a:defRPr sz="2000">
          <a:solidFill>
            <a:schemeClr val="tx1"/>
          </a:solidFill>
          <a:latin typeface="Gulim" panose="020B0600000101010101" pitchFamily="34" charset="-127"/>
          <a:ea typeface="Gulim" panose="020B0600000101010101" pitchFamily="34" charset="-127"/>
        </a:defRPr>
      </a:lvl4pPr>
      <a:lvl5pPr marL="2057400" indent="-228600" algn="l" rtl="0" eaLnBrk="0" fontAlgn="base" latinLnBrk="1" hangingPunct="0">
        <a:spcBef>
          <a:spcPct val="20000"/>
        </a:spcBef>
        <a:spcAft>
          <a:spcPct val="0"/>
        </a:spcAft>
        <a:buChar char="»"/>
        <a:defRPr sz="2000">
          <a:solidFill>
            <a:schemeClr val="tx1"/>
          </a:solidFill>
          <a:latin typeface="Gulim" panose="020B0600000101010101" pitchFamily="34" charset="-127"/>
          <a:ea typeface="Gulim" panose="020B0600000101010101" pitchFamily="34"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a:tileRect/>
        </a:gra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6"/>
            </p:custDataLst>
          </p:nvPr>
        </p:nvSpPr>
        <p:spPr>
          <a:xfrm>
            <a:off x="501650" y="431800"/>
            <a:ext cx="8140700" cy="647700"/>
          </a:xfrm>
          <a:prstGeom prst="rect">
            <a:avLst/>
          </a:prstGeom>
          <a:noFill/>
          <a:ln w="9525">
            <a:noFill/>
          </a:ln>
        </p:spPr>
        <p:txBody>
          <a:bodyPr vert="horz" wrap="square" lIns="101600" tIns="38100" rIns="76200" bIns="38100" anchor="ctr" anchorCtr="0"/>
          <a:lstStyle/>
          <a:p>
            <a:pPr lvl="0"/>
            <a:r>
              <a:rPr lang="zh-CN" altLang="en-US"/>
              <a:t>单击此处编辑母版标题样式</a:t>
            </a:r>
            <a:endParaRPr lang="zh-CN" altLang="en-US"/>
          </a:p>
        </p:txBody>
      </p:sp>
      <p:sp>
        <p:nvSpPr>
          <p:cNvPr id="2051" name="文本占位符 2"/>
          <p:cNvSpPr>
            <a:spLocks noGrp="1"/>
          </p:cNvSpPr>
          <p:nvPr>
            <p:ph type="body"/>
            <p:custDataLst>
              <p:tags r:id="rId17"/>
            </p:custDataLst>
          </p:nvPr>
        </p:nvSpPr>
        <p:spPr>
          <a:xfrm>
            <a:off x="501650" y="1295400"/>
            <a:ext cx="8140700" cy="5040313"/>
          </a:xfrm>
          <a:prstGeom prst="rect">
            <a:avLst/>
          </a:prstGeom>
          <a:noFill/>
          <a:ln w="9525">
            <a:noFill/>
          </a:ln>
        </p:spPr>
        <p:txBody>
          <a:bodyPr vert="horz" wrap="square" lIns="101600" tIns="0" rIns="82550" bIns="0" anchor="t" anchorCtr="0"/>
          <a:lstStyle/>
          <a:p>
            <a:pPr lvl="0"/>
            <a:r>
              <a:rPr lang="zh-CN" altLang="en-US"/>
              <a:t>单击此处编辑母版文本样式</a:t>
            </a:r>
            <a:endParaRPr lang="zh-CN" altLang="en-US"/>
          </a:p>
          <a:p>
            <a:pPr lvl="1" indent="-17145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4" name="日期占位符 3"/>
          <p:cNvSpPr>
            <a:spLocks noGrp="1"/>
          </p:cNvSpPr>
          <p:nvPr>
            <p:ph type="dt" sz="half" idx="2"/>
            <p:custDataLst>
              <p:tags r:id="rId18"/>
            </p:custDataLst>
          </p:nvPr>
        </p:nvSpPr>
        <p:spPr>
          <a:xfrm>
            <a:off x="660400" y="6350000"/>
            <a:ext cx="2024063" cy="315913"/>
          </a:xfrm>
          <a:prstGeom prst="rect">
            <a:avLst/>
          </a:prstGeom>
        </p:spPr>
        <p:txBody>
          <a:bodyPr vert="horz" lIns="91440" tIns="45720" rIns="91440" bIns="45720" rtlCol="0" anchor="ctr">
            <a:normAutofit/>
          </a:bodyPr>
          <a:lstStyle>
            <a:lvl1pPr algn="l" latinLnBrk="1">
              <a:defRPr kumimoji="1" sz="1400">
                <a:solidFill>
                  <a:schemeClr val="tx1"/>
                </a:solidFill>
                <a:latin typeface="+mn-lt"/>
                <a:ea typeface="+mn-ea"/>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3"/>
            <p:custDataLst>
              <p:tags r:id="rId19"/>
            </p:custDataLst>
          </p:nvPr>
        </p:nvSpPr>
        <p:spPr>
          <a:xfrm>
            <a:off x="3087688" y="6350000"/>
            <a:ext cx="2968625" cy="315913"/>
          </a:xfrm>
          <a:prstGeom prst="rect">
            <a:avLst/>
          </a:prstGeom>
        </p:spPr>
        <p:txBody>
          <a:bodyPr vert="horz" lIns="91440" tIns="45720" rIns="91440" bIns="45720" rtlCol="0" anchor="ctr">
            <a:normAutofit/>
          </a:bodyPr>
          <a:lstStyle>
            <a:lvl1pPr algn="ctr" latinLnBrk="1">
              <a:defRPr kumimoji="1" sz="1400">
                <a:solidFill>
                  <a:schemeClr val="tx1"/>
                </a:solidFill>
                <a:latin typeface="+mn-lt"/>
                <a:ea typeface="+mn-ea"/>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4"/>
            <p:custDataLst>
              <p:tags r:id="rId20"/>
            </p:custDataLst>
          </p:nvPr>
        </p:nvSpPr>
        <p:spPr>
          <a:xfrm>
            <a:off x="6457950" y="6350000"/>
            <a:ext cx="2025650" cy="315913"/>
          </a:xfrm>
          <a:prstGeom prst="rect">
            <a:avLst/>
          </a:prstGeom>
        </p:spPr>
        <p:txBody>
          <a:bodyPr vert="horz" wrap="square" lIns="91440" tIns="45720" rIns="91440" bIns="45720" numCol="1" anchor="ctr" anchorCtr="0" compatLnSpc="1"/>
          <a:lstStyle>
            <a:lvl1pPr algn="r">
              <a:defRPr sz="900">
                <a:solidFill>
                  <a:srgbClr val="898989"/>
                </a:solidFill>
                <a:ea typeface="微软雅黑" panose="020B0503020204020204" pitchFamily="34" charset="-122"/>
              </a:defRPr>
            </a:lvl1p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
        <p:nvSpPr>
          <p:cNvPr id="7" name="KSO_TEMPLATE" hidden="1"/>
          <p:cNvSpPr/>
          <p:nvPr>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sldNum="0" hdr="0" ftr="0" dt="0"/>
  <p:txStyles>
    <p:titleStyle>
      <a:lvl1pPr algn="l" defTabSz="685800" rtl="0" fontAlgn="base">
        <a:spcBef>
          <a:spcPct val="0"/>
        </a:spcBef>
        <a:spcAft>
          <a:spcPct val="0"/>
        </a:spcAft>
        <a:defRPr sz="2100" b="1" kern="1200" spc="200">
          <a:solidFill>
            <a:schemeClr val="tx1"/>
          </a:solidFill>
          <a:latin typeface="+mj-lt"/>
          <a:ea typeface="+mj-ea"/>
          <a:cs typeface="+mj-cs"/>
        </a:defRPr>
      </a:lvl1pPr>
      <a:lvl2pPr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2pPr>
      <a:lvl3pPr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3pPr>
      <a:lvl4pPr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4pPr>
      <a:lvl5pPr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mn-lt"/>
          <a:ea typeface="+mn-ea"/>
          <a:cs typeface="+mn-cs"/>
        </a:defRPr>
      </a:lvl1pPr>
      <a:lvl2pPr marL="5143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mn-lt"/>
          <a:ea typeface="+mn-ea"/>
          <a:cs typeface="+mn-cs"/>
        </a:defRPr>
      </a:lvl2pPr>
      <a:lvl3pPr marL="8572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mn-lt"/>
          <a:ea typeface="+mn-ea"/>
          <a:cs typeface="+mn-cs"/>
        </a:defRPr>
      </a:lvl3pPr>
      <a:lvl4pPr marL="12001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mn-lt"/>
          <a:ea typeface="+mn-ea"/>
          <a:cs typeface="+mn-cs"/>
        </a:defRPr>
      </a:lvl4pPr>
      <a:lvl5pPr marL="15430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a:tileRect/>
        </a:gradFill>
        <a:effectLst/>
      </p:bgPr>
    </p:bg>
    <p:spTree>
      <p:nvGrpSpPr>
        <p:cNvPr id="1" name=""/>
        <p:cNvGrpSpPr/>
        <p:nvPr/>
      </p:nvGrpSpPr>
      <p:grpSpPr>
        <a:xfrm>
          <a:off x="0" y="0"/>
          <a:ext cx="0" cy="0"/>
          <a:chOff x="0" y="0"/>
          <a:chExt cx="0" cy="0"/>
        </a:xfrm>
      </p:grpSpPr>
      <p:sp>
        <p:nvSpPr>
          <p:cNvPr id="4098" name="标题占位符 1"/>
          <p:cNvSpPr>
            <a:spLocks noGrp="1"/>
          </p:cNvSpPr>
          <p:nvPr>
            <p:ph type="title"/>
            <p:custDataLst>
              <p:tags r:id="rId16"/>
            </p:custDataLst>
          </p:nvPr>
        </p:nvSpPr>
        <p:spPr>
          <a:xfrm>
            <a:off x="501650" y="431800"/>
            <a:ext cx="8140700" cy="647700"/>
          </a:xfrm>
          <a:prstGeom prst="rect">
            <a:avLst/>
          </a:prstGeom>
          <a:noFill/>
          <a:ln w="9525">
            <a:noFill/>
          </a:ln>
        </p:spPr>
        <p:txBody>
          <a:bodyPr vert="horz" wrap="square" lIns="101600" tIns="38100" rIns="76200" bIns="38100" anchor="ctr" anchorCtr="0"/>
          <a:lstStyle/>
          <a:p>
            <a:pPr lvl="0"/>
            <a:r>
              <a:rPr lang="zh-CN" altLang="en-US"/>
              <a:t>单击此处编辑母版标题样式</a:t>
            </a:r>
            <a:endParaRPr lang="zh-CN" altLang="en-US"/>
          </a:p>
        </p:txBody>
      </p:sp>
      <p:sp>
        <p:nvSpPr>
          <p:cNvPr id="4099" name="文本占位符 2"/>
          <p:cNvSpPr>
            <a:spLocks noGrp="1"/>
          </p:cNvSpPr>
          <p:nvPr>
            <p:ph type="body"/>
            <p:custDataLst>
              <p:tags r:id="rId17"/>
            </p:custDataLst>
          </p:nvPr>
        </p:nvSpPr>
        <p:spPr>
          <a:xfrm>
            <a:off x="501650" y="1295400"/>
            <a:ext cx="8140700" cy="5040313"/>
          </a:xfrm>
          <a:prstGeom prst="rect">
            <a:avLst/>
          </a:prstGeom>
          <a:noFill/>
          <a:ln w="9525">
            <a:noFill/>
          </a:ln>
        </p:spPr>
        <p:txBody>
          <a:bodyPr vert="horz" wrap="square" lIns="101600" tIns="0" rIns="82550" bIns="0" anchor="t" anchorCtr="0"/>
          <a:lstStyle/>
          <a:p>
            <a:pPr lvl="0"/>
            <a:r>
              <a:rPr lang="zh-CN" altLang="en-US"/>
              <a:t>单击此处编辑母版文本样式</a:t>
            </a:r>
            <a:endParaRPr lang="zh-CN" altLang="en-US"/>
          </a:p>
          <a:p>
            <a:pPr lvl="1" indent="-17145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4" name="日期占位符 3"/>
          <p:cNvSpPr>
            <a:spLocks noGrp="1"/>
          </p:cNvSpPr>
          <p:nvPr>
            <p:ph type="dt" sz="half" idx="2"/>
            <p:custDataLst>
              <p:tags r:id="rId18"/>
            </p:custDataLst>
          </p:nvPr>
        </p:nvSpPr>
        <p:spPr>
          <a:xfrm>
            <a:off x="660400" y="6350000"/>
            <a:ext cx="2024063" cy="315913"/>
          </a:xfrm>
          <a:prstGeom prst="rect">
            <a:avLst/>
          </a:prstGeom>
        </p:spPr>
        <p:txBody>
          <a:bodyPr vert="horz" lIns="91440" tIns="45720" rIns="91440" bIns="45720" rtlCol="0" anchor="ctr">
            <a:normAutofit/>
          </a:bodyPr>
          <a:lstStyle>
            <a:lvl1pPr algn="l" latinLnBrk="1">
              <a:defRPr kumimoji="1" sz="1400">
                <a:solidFill>
                  <a:schemeClr val="tx1"/>
                </a:solidFill>
                <a:latin typeface="+mn-lt"/>
                <a:ea typeface="+mn-ea"/>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3"/>
            <p:custDataLst>
              <p:tags r:id="rId19"/>
            </p:custDataLst>
          </p:nvPr>
        </p:nvSpPr>
        <p:spPr>
          <a:xfrm>
            <a:off x="3087688" y="6350000"/>
            <a:ext cx="2968625" cy="315913"/>
          </a:xfrm>
          <a:prstGeom prst="rect">
            <a:avLst/>
          </a:prstGeom>
        </p:spPr>
        <p:txBody>
          <a:bodyPr vert="horz" lIns="91440" tIns="45720" rIns="91440" bIns="45720" rtlCol="0" anchor="ctr">
            <a:normAutofit/>
          </a:bodyPr>
          <a:lstStyle>
            <a:lvl1pPr algn="ctr" latinLnBrk="1">
              <a:defRPr kumimoji="1" sz="1400">
                <a:solidFill>
                  <a:schemeClr val="tx1"/>
                </a:solidFill>
                <a:latin typeface="+mn-lt"/>
                <a:ea typeface="+mn-ea"/>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4"/>
            <p:custDataLst>
              <p:tags r:id="rId20"/>
            </p:custDataLst>
          </p:nvPr>
        </p:nvSpPr>
        <p:spPr>
          <a:xfrm>
            <a:off x="6457950" y="6350000"/>
            <a:ext cx="2025650" cy="315913"/>
          </a:xfrm>
          <a:prstGeom prst="rect">
            <a:avLst/>
          </a:prstGeom>
        </p:spPr>
        <p:txBody>
          <a:bodyPr vert="horz" wrap="square" lIns="91440" tIns="45720" rIns="91440" bIns="45720" numCol="1" anchor="ctr" anchorCtr="0" compatLnSpc="1"/>
          <a:lstStyle>
            <a:lvl1pPr algn="r">
              <a:defRPr sz="900">
                <a:solidFill>
                  <a:srgbClr val="898989"/>
                </a:solidFill>
                <a:ea typeface="微软雅黑" panose="020B0503020204020204" pitchFamily="34" charset="-122"/>
              </a:defRPr>
            </a:lvl1pPr>
          </a:lstStyle>
          <a:p>
            <a:pPr lvl="0" eaLnBrk="1" fontAlgn="base" latinLnBrk="1" hangingPunct="1"/>
            <a:fld id="{9A0DB2DC-4C9A-4742-B13C-FB6460FD3503}" type="slidenum">
              <a:rPr lang="en-US" altLang="ko-KR" strike="noStrike" noProof="1" dirty="0">
                <a:latin typeface="Calibri" panose="020F0502020204030204" pitchFamily="34" charset="0"/>
                <a:ea typeface="微软雅黑" panose="020B0503020204020204" pitchFamily="34" charset="-122"/>
                <a:cs typeface="+mn-cs"/>
              </a:rPr>
            </a:fld>
            <a:endParaRPr lang="en-US" altLang="ko-KR" strike="noStrike" noProof="1">
              <a:latin typeface="Calibri" panose="020F0502020204030204" pitchFamily="34" charset="0"/>
            </a:endParaRPr>
          </a:p>
        </p:txBody>
      </p:sp>
      <p:sp>
        <p:nvSpPr>
          <p:cNvPr id="7" name="KSO_TEMPLATE" hidden="1"/>
          <p:cNvSpPr/>
          <p:nvPr>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sldNum="0" hdr="0" ftr="0" dt="0"/>
  <p:txStyles>
    <p:titleStyle>
      <a:lvl1pPr algn="l" defTabSz="685800" rtl="0" fontAlgn="base">
        <a:spcBef>
          <a:spcPct val="0"/>
        </a:spcBef>
        <a:spcAft>
          <a:spcPct val="0"/>
        </a:spcAft>
        <a:defRPr sz="2100" b="1" kern="1200" spc="200">
          <a:solidFill>
            <a:schemeClr val="tx1"/>
          </a:solidFill>
          <a:latin typeface="+mj-lt"/>
          <a:ea typeface="+mj-ea"/>
          <a:cs typeface="+mj-cs"/>
        </a:defRPr>
      </a:lvl1pPr>
      <a:lvl2pPr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2pPr>
      <a:lvl3pPr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3pPr>
      <a:lvl4pPr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4pPr>
      <a:lvl5pPr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sz="2100" b="1">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mn-lt"/>
          <a:ea typeface="+mn-ea"/>
          <a:cs typeface="+mn-cs"/>
        </a:defRPr>
      </a:lvl1pPr>
      <a:lvl2pPr marL="5143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mn-lt"/>
          <a:ea typeface="+mn-ea"/>
          <a:cs typeface="+mn-cs"/>
        </a:defRPr>
      </a:lvl2pPr>
      <a:lvl3pPr marL="8572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mn-lt"/>
          <a:ea typeface="+mn-ea"/>
          <a:cs typeface="+mn-cs"/>
        </a:defRPr>
      </a:lvl3pPr>
      <a:lvl4pPr marL="12001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mn-lt"/>
          <a:ea typeface="+mn-ea"/>
          <a:cs typeface="+mn-cs"/>
        </a:defRPr>
      </a:lvl4pPr>
      <a:lvl5pPr marL="15430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3.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36.xml"/><Relationship Id="rId5" Type="http://schemas.openxmlformats.org/officeDocument/2006/relationships/image" Target="../media/image8.png"/><Relationship Id="rId4" Type="http://schemas.openxmlformats.org/officeDocument/2006/relationships/oleObject" Target="../embeddings/oleObject1.bin"/><Relationship Id="rId3" Type="http://schemas.openxmlformats.org/officeDocument/2006/relationships/tags" Target="../tags/tag20.xml"/><Relationship Id="rId2" Type="http://schemas.openxmlformats.org/officeDocument/2006/relationships/image" Target="../media/image7.png"/><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6.png"/><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 </a:t>
            </a:r>
            <a:r>
              <a:rPr kumimoji="0" lang="zh-CN" altLang="en-US"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因果图法</a:t>
            </a:r>
            <a:endParaRPr kumimoji="0" lang="zh-CN" altLang="en-US"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1069059" name="Rectangle 3"/>
          <p:cNvSpPr>
            <a:spLocks noGrp="1"/>
          </p:cNvSpPr>
          <p:nvPr>
            <p:ph idx="1"/>
          </p:nvPr>
        </p:nvSpPr>
        <p:spPr>
          <a:xfrm>
            <a:off x="501650" y="1295400"/>
            <a:ext cx="8140700" cy="5041900"/>
          </a:xfrm>
        </p:spPr>
        <p:txBody>
          <a:bodyPr vert="horz" wrap="square" lIns="91440" tIns="45720" rIns="91440" bIns="45720" numCol="1" rtlCol="0" anchor="t" anchorCtr="0" compatLnSpc="1">
            <a:noAutofit/>
          </a:bodyPr>
          <a:lstStyle/>
          <a:p>
            <a:pPr marL="171450" marR="0" lvl="0" indent="-171450" algn="l" defTabSz="685800" rtl="0" eaLnBrk="1" fontAlgn="auto" latinLnBrk="0" hangingPunct="1">
              <a:lnSpc>
                <a:spcPct val="105000"/>
              </a:lnSpc>
              <a:spcBef>
                <a:spcPts val="0"/>
              </a:spcBef>
              <a:spcAft>
                <a:spcPts val="1000"/>
              </a:spcAft>
              <a:buClrTx/>
              <a:buSzTx/>
              <a:buFont typeface="Arial" panose="020B0604020202020204" pitchFamily="34" charset="0"/>
              <a:buChar char="•"/>
              <a:defRPr/>
            </a:pPr>
            <a:r>
              <a:rPr kumimoji="0" lang="zh-CN" altLang="en-US" sz="24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因果图法产生的背景：</a:t>
            </a:r>
            <a:endParaRPr kumimoji="0" lang="zh-CN" altLang="en-US" sz="24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05000"/>
              </a:lnSpc>
              <a:spcBef>
                <a:spcPts val="0"/>
              </a:spcBef>
              <a:spcAft>
                <a:spcPts val="1000"/>
              </a:spcAft>
              <a:buClrTx/>
              <a:buSzTx/>
              <a:buFont typeface="Arial" panose="020B0604020202020204" pitchFamily="34" charset="0"/>
              <a:buNone/>
              <a:defRPr/>
            </a:pPr>
            <a:r>
              <a:rPr kumimoji="0" lang="zh-CN" altLang="en-US" sz="24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           等价类划分法和边界值分析方法都是着重考虑输入条件，但没有考虑输入条件的各种组合、输入条件之间的相互制约关系。这样虽然各种输入条件可能出错的情况已经测试到了，但多个输入条件组合起来可能出错的情况却被忽视了。</a:t>
            </a:r>
            <a:endParaRPr kumimoji="0" lang="en-US" altLang="zh-CN" sz="24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05000"/>
              </a:lnSpc>
              <a:spcBef>
                <a:spcPts val="0"/>
              </a:spcBef>
              <a:spcAft>
                <a:spcPts val="1000"/>
              </a:spcAft>
              <a:buClrTx/>
              <a:buSzTx/>
              <a:buFont typeface="Arial" panose="020B0604020202020204" pitchFamily="34" charset="0"/>
              <a:buNone/>
              <a:defRPr/>
            </a:pPr>
            <a:r>
              <a:rPr kumimoji="0" lang="zh-CN" altLang="en-US" sz="24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           如果在测试时必须考虑输入条件的各种组合，则可能的组合数目将是天文数字，因此必须考虑采用一种适合于描述多种条件的组合、相应产生多个动作的形式来进行测试用例的设计，这就需要利用因果图（逻辑模型）。</a:t>
            </a:r>
            <a:endParaRPr kumimoji="0" lang="zh-CN" altLang="en-US" sz="24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05000"/>
              </a:lnSpc>
              <a:spcBef>
                <a:spcPts val="0"/>
              </a:spcBef>
              <a:spcAft>
                <a:spcPts val="1000"/>
              </a:spcAft>
              <a:buClrTx/>
              <a:buSzTx/>
              <a:buFont typeface="Arial" panose="020B0604020202020204" pitchFamily="34" charset="0"/>
              <a:buNone/>
              <a:defRPr/>
            </a:pPr>
            <a:r>
              <a:rPr kumimoji="0" lang="zh-CN" altLang="en-US" sz="24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          </a:t>
            </a:r>
            <a:endParaRPr kumimoji="0" lang="en-US" altLang="zh-CN" sz="24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69058"/>
                                        </p:tgtEl>
                                        <p:attrNameLst>
                                          <p:attrName>style.visibility</p:attrName>
                                        </p:attrNameLst>
                                      </p:cBhvr>
                                      <p:to>
                                        <p:strVal val="visible"/>
                                      </p:to>
                                    </p:set>
                                    <p:animEffect transition="in" filter="barn(outVertical)">
                                      <p:cBhvr>
                                        <p:cTn id="7" dur="500"/>
                                        <p:tgtEl>
                                          <p:spTgt spid="10690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9059">
                                            <p:txEl>
                                              <p:pRg st="0" end="0"/>
                                            </p:txEl>
                                          </p:spTgt>
                                        </p:tgtEl>
                                        <p:attrNameLst>
                                          <p:attrName>style.visibility</p:attrName>
                                        </p:attrNameLst>
                                      </p:cBhvr>
                                      <p:to>
                                        <p:strVal val="visible"/>
                                      </p:to>
                                    </p:set>
                                    <p:animEffect transition="in" filter="wipe(left)">
                                      <p:cBhvr>
                                        <p:cTn id="12" dur="500"/>
                                        <p:tgtEl>
                                          <p:spTgt spid="10690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69059">
                                            <p:txEl>
                                              <p:pRg st="1" end="1"/>
                                            </p:txEl>
                                          </p:spTgt>
                                        </p:tgtEl>
                                        <p:attrNameLst>
                                          <p:attrName>style.visibility</p:attrName>
                                        </p:attrNameLst>
                                      </p:cBhvr>
                                      <p:to>
                                        <p:strVal val="visible"/>
                                      </p:to>
                                    </p:set>
                                    <p:animEffect transition="in" filter="wipe(left)">
                                      <p:cBhvr>
                                        <p:cTn id="17" dur="500"/>
                                        <p:tgtEl>
                                          <p:spTgt spid="10690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69059">
                                            <p:txEl>
                                              <p:pRg st="2" end="2"/>
                                            </p:txEl>
                                          </p:spTgt>
                                        </p:tgtEl>
                                        <p:attrNameLst>
                                          <p:attrName>style.visibility</p:attrName>
                                        </p:attrNameLst>
                                      </p:cBhvr>
                                      <p:to>
                                        <p:strVal val="visible"/>
                                      </p:to>
                                    </p:set>
                                    <p:animEffect transition="in" filter="wipe(left)">
                                      <p:cBhvr>
                                        <p:cTn id="22" dur="500"/>
                                        <p:tgtEl>
                                          <p:spTgt spid="1069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058" grpId="0"/>
      <p:bldP spid="106905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6858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200" normalizeH="0" baseline="0" noProof="0" smtClean="0">
                <a:ln>
                  <a:noFill/>
                </a:ln>
                <a:solidFill>
                  <a:schemeClr val="tx1"/>
                </a:solidFill>
                <a:effectLst/>
                <a:uLnTx/>
                <a:uFillTx/>
                <a:latin typeface="+mj-lt"/>
                <a:ea typeface="宋体" panose="02010600030101010101" pitchFamily="2" charset="-122"/>
                <a:cs typeface="+mj-cs"/>
              </a:rPr>
              <a:t>因果图法测试举例</a:t>
            </a:r>
            <a:endParaRPr kumimoji="0" lang="zh-CN" altLang="en-US" sz="3200" b="1" i="0" u="none" strike="noStrike" kern="1200" cap="none" spc="200" normalizeH="0" baseline="0" noProof="0" smtClean="0">
              <a:ln>
                <a:noFill/>
              </a:ln>
              <a:solidFill>
                <a:schemeClr val="tx1"/>
              </a:solidFill>
              <a:effectLst/>
              <a:uLnTx/>
              <a:uFillTx/>
              <a:latin typeface="+mj-lt"/>
              <a:ea typeface="宋体" panose="02010600030101010101" pitchFamily="2" charset="-122"/>
              <a:cs typeface="+mj-cs"/>
            </a:endParaRPr>
          </a:p>
        </p:txBody>
      </p:sp>
      <p:sp>
        <p:nvSpPr>
          <p:cNvPr id="1097731" name="Rectangle 3"/>
          <p:cNvSpPr/>
          <p:nvPr/>
        </p:nvSpPr>
        <p:spPr>
          <a:xfrm>
            <a:off x="457200" y="1196975"/>
            <a:ext cx="8362950" cy="5256213"/>
          </a:xfrm>
          <a:prstGeom prst="rect">
            <a:avLst/>
          </a:prstGeom>
          <a:noFill/>
          <a:ln w="9525">
            <a:noFill/>
          </a:ln>
        </p:spPr>
        <p:txBody>
          <a:bodyPr anchor="t" anchorCtr="0"/>
          <a:lstStyle/>
          <a:p>
            <a:pPr marL="342900" indent="-342900" latinLnBrk="1">
              <a:spcBef>
                <a:spcPct val="20000"/>
              </a:spcBef>
              <a:buChar char="•"/>
            </a:pP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a:t>
            </a:r>
            <a:r>
              <a:rPr lang="zh-CN" altLang="zh-CN" sz="2000" dirty="0">
                <a:solidFill>
                  <a:schemeClr val="tx1"/>
                </a:solidFill>
                <a:latin typeface="宋体" panose="02010600030101010101" pitchFamily="2" charset="-122"/>
                <a:ea typeface="宋体" panose="02010600030101010101" pitchFamily="2" charset="-122"/>
              </a:rPr>
              <a:t>确定原因和结果：从大的方面看，第一列和第二列不同的字符会引起不同的结果，所以初步分析原因结果图如下。</a:t>
            </a:r>
            <a:endParaRPr lang="zh-CN" altLang="zh-CN"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p:txBody>
      </p:sp>
      <p:graphicFrame>
        <p:nvGraphicFramePr>
          <p:cNvPr id="1097732" name="Group 4"/>
          <p:cNvGraphicFramePr>
            <a:graphicFrameLocks noGrp="1"/>
          </p:cNvGraphicFramePr>
          <p:nvPr>
            <p:ph idx="9"/>
          </p:nvPr>
        </p:nvGraphicFramePr>
        <p:xfrm>
          <a:off x="590550" y="2239963"/>
          <a:ext cx="7273925" cy="2160588"/>
        </p:xfrm>
        <a:graphic>
          <a:graphicData uri="http://schemas.openxmlformats.org/drawingml/2006/table">
            <a:tbl>
              <a:tblPr/>
              <a:tblGrid>
                <a:gridCol w="1531938"/>
                <a:gridCol w="1147762"/>
                <a:gridCol w="4594225"/>
              </a:tblGrid>
              <a:tr h="431800">
                <a:tc rowSpan="2">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原因</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第一列字符正确</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第二列字符是数字</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3388">
                <a:tc rowSpan="3">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结果</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修改文件</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给出信息</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给出信息</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7731">
                                            <p:txEl>
                                              <p:pRg st="0" end="0"/>
                                            </p:txEl>
                                          </p:spTgt>
                                        </p:tgtEl>
                                        <p:attrNameLst>
                                          <p:attrName>style.visibility</p:attrName>
                                        </p:attrNameLst>
                                      </p:cBhvr>
                                      <p:to>
                                        <p:strVal val="visible"/>
                                      </p:to>
                                    </p:set>
                                    <p:animEffect transition="in" filter="wipe(left)">
                                      <p:cBhvr>
                                        <p:cTn id="7" dur="500"/>
                                        <p:tgtEl>
                                          <p:spTgt spid="10977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3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p:cNvSpPr/>
          <p:nvPr/>
        </p:nvSpPr>
        <p:spPr>
          <a:xfrm>
            <a:off x="457200" y="1196975"/>
            <a:ext cx="8362950" cy="5256213"/>
          </a:xfrm>
          <a:prstGeom prst="rect">
            <a:avLst/>
          </a:prstGeom>
          <a:noFill/>
          <a:ln w="9525">
            <a:noFill/>
          </a:ln>
        </p:spPr>
        <p:txBody>
          <a:bodyPr anchor="t" anchorCtr="0"/>
          <a:lstStyle/>
          <a:p>
            <a:pPr marL="342900" indent="-342900" latinLnBrk="1">
              <a:spcBef>
                <a:spcPct val="20000"/>
              </a:spcBef>
            </a:pPr>
            <a:endParaRPr lang="zh-CN" altLang="zh-CN"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p:txBody>
      </p:sp>
      <p:graphicFrame>
        <p:nvGraphicFramePr>
          <p:cNvPr id="1099779" name="Group 3"/>
          <p:cNvGraphicFramePr>
            <a:graphicFrameLocks noGrp="1"/>
          </p:cNvGraphicFramePr>
          <p:nvPr>
            <p:ph idx="9"/>
          </p:nvPr>
        </p:nvGraphicFramePr>
        <p:xfrm>
          <a:off x="631825" y="390525"/>
          <a:ext cx="7273925" cy="2160588"/>
        </p:xfrm>
        <a:graphic>
          <a:graphicData uri="http://schemas.openxmlformats.org/drawingml/2006/table">
            <a:tbl>
              <a:tblPr/>
              <a:tblGrid>
                <a:gridCol w="1531937"/>
                <a:gridCol w="1147763"/>
                <a:gridCol w="4594225"/>
              </a:tblGrid>
              <a:tr h="431800">
                <a:tc rowSpan="2">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原因</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第一列字符正确</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第二列字符是数字</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3388">
                <a:tc rowSpan="3">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结果</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修改文件</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给出信息</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给出信息</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2314" name="Text Box 26"/>
          <p:cNvSpPr txBox="1"/>
          <p:nvPr/>
        </p:nvSpPr>
        <p:spPr>
          <a:xfrm>
            <a:off x="900111" y="2781300"/>
            <a:ext cx="7775575" cy="1006475"/>
          </a:xfrm>
          <a:prstGeom prst="rect">
            <a:avLst/>
          </a:prstGeom>
          <a:noFill/>
          <a:ln w="9525">
            <a:noFill/>
          </a:ln>
        </p:spPr>
        <p:txBody>
          <a:bodyPr>
            <a:spAutoFit/>
            <a:scene3d>
              <a:camera prst="orthographicFront"/>
              <a:lightRig rig="threePt" dir="t"/>
            </a:scene3d>
          </a:bodyPr>
          <a:lstStyle/>
          <a:p>
            <a:pPr marR="0" defTabSz="914400">
              <a:spcBef>
                <a:spcPct val="50000"/>
              </a:spcBef>
              <a:buClrTx/>
              <a:buSzTx/>
              <a:buFontTx/>
              <a:defRPr/>
            </a:pPr>
            <a:r>
              <a:rPr kumimoji="0" lang="zh-CN" altLang="en-US" sz="2000"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    确定因果逻辑关系：如果第一列和第二列都正确，则修改文件；如果第一列不正确，给出信息</a:t>
            </a:r>
            <a:r>
              <a:rPr kumimoji="0" lang="en-US" altLang="zh-CN" sz="2000"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L</a:t>
            </a:r>
            <a:r>
              <a:rPr kumimoji="0" lang="zh-CN" altLang="en-US" sz="2000"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；如果第二列不正确，给出</a:t>
            </a:r>
            <a:r>
              <a:rPr kumimoji="0" lang="en-US" altLang="zh-CN" sz="2000"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M</a:t>
            </a:r>
            <a:r>
              <a:rPr kumimoji="0" lang="zh-CN" altLang="en-US" sz="2000"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。可以得出下面的因果图。</a:t>
            </a:r>
            <a:endParaRPr kumimoji="0" lang="zh-CN" altLang="en-US" sz="2000"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endParaRPr>
          </a:p>
        </p:txBody>
      </p:sp>
      <p:pic>
        <p:nvPicPr>
          <p:cNvPr id="30746" name="Picture 27"/>
          <p:cNvPicPr>
            <a:picLocks noChangeAspect="1"/>
          </p:cNvPicPr>
          <p:nvPr/>
        </p:nvPicPr>
        <p:blipFill>
          <a:blip r:embed="rId1"/>
          <a:stretch>
            <a:fillRect/>
          </a:stretch>
        </p:blipFill>
        <p:spPr>
          <a:xfrm>
            <a:off x="2411413" y="4005263"/>
            <a:ext cx="4608512" cy="26638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delay="0"/>
                                  </p:endCondLst>
                                  <p:childTnLst>
                                    <p:set>
                                      <p:cBhvr>
                                        <p:cTn id="6" dur="1" fill="hold">
                                          <p:stCondLst>
                                            <p:cond delay="0"/>
                                          </p:stCondLst>
                                        </p:cTn>
                                        <p:tgtEl>
                                          <p:spTgt spid="1099778">
                                            <p:txEl>
                                              <p:pRg st="0" end="0"/>
                                            </p:txEl>
                                          </p:spTgt>
                                        </p:tgtEl>
                                        <p:attrNameLst>
                                          <p:attrName>style.visibility</p:attrName>
                                        </p:attrNameLst>
                                      </p:cBhvr>
                                      <p:to>
                                        <p:strVal val="visible"/>
                                      </p:to>
                                    </p:set>
                                    <p:animEffect transition="in" filter="wipe(left)">
                                      <p:cBhvr>
                                        <p:cTn id="7" dur="500"/>
                                        <p:tgtEl>
                                          <p:spTgt spid="10997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977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p:nvPr/>
        </p:nvSpPr>
        <p:spPr>
          <a:xfrm>
            <a:off x="457200" y="1196975"/>
            <a:ext cx="8362950" cy="5256213"/>
          </a:xfrm>
          <a:prstGeom prst="rect">
            <a:avLst/>
          </a:prstGeom>
          <a:noFill/>
          <a:ln w="9525">
            <a:noFill/>
          </a:ln>
        </p:spPr>
        <p:txBody>
          <a:bodyPr anchor="t" anchorCtr="0"/>
          <a:lstStyle/>
          <a:p>
            <a:pPr marL="342900" indent="-342900" latinLnBrk="1">
              <a:spcBef>
                <a:spcPct val="20000"/>
              </a:spcBef>
            </a:pPr>
            <a:endParaRPr lang="zh-CN" altLang="zh-CN"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p:txBody>
      </p:sp>
      <p:graphicFrame>
        <p:nvGraphicFramePr>
          <p:cNvPr id="1101827" name="Group 3"/>
          <p:cNvGraphicFramePr>
            <a:graphicFrameLocks noGrp="1"/>
          </p:cNvGraphicFramePr>
          <p:nvPr>
            <p:ph idx="9"/>
          </p:nvPr>
        </p:nvGraphicFramePr>
        <p:xfrm>
          <a:off x="1001713" y="404813"/>
          <a:ext cx="7273925" cy="2160588"/>
        </p:xfrm>
        <a:graphic>
          <a:graphicData uri="http://schemas.openxmlformats.org/drawingml/2006/table">
            <a:tbl>
              <a:tblPr/>
              <a:tblGrid>
                <a:gridCol w="1531620"/>
                <a:gridCol w="1148080"/>
                <a:gridCol w="4594225"/>
              </a:tblGrid>
              <a:tr h="431800">
                <a:tc rowSpan="2">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原因</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第一列字符正确</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第二列字符是数字</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3388">
                <a:tc rowSpan="3">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结果</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修改文件</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给出信息</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给出信息</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338" name="Text Box 26"/>
          <p:cNvSpPr txBox="1"/>
          <p:nvPr/>
        </p:nvSpPr>
        <p:spPr>
          <a:xfrm>
            <a:off x="900111" y="2781298"/>
            <a:ext cx="7775575" cy="915987"/>
          </a:xfrm>
          <a:prstGeom prst="rect">
            <a:avLst/>
          </a:prstGeom>
          <a:noFill/>
          <a:ln w="9525">
            <a:noFill/>
          </a:ln>
        </p:spPr>
        <p:txBody>
          <a:bodyPr>
            <a:spAutoFit/>
            <a:scene3d>
              <a:camera prst="orthographicFront"/>
              <a:lightRig rig="threePt" dir="t"/>
            </a:scene3d>
          </a:bodyPr>
          <a:lstStyle/>
          <a:p>
            <a:pPr marR="0" defTabSz="914400">
              <a:spcBef>
                <a:spcPct val="50000"/>
              </a:spcBef>
              <a:buClrTx/>
              <a:buSzTx/>
              <a:buFontTx/>
              <a:defRPr/>
            </a:pP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而根据需求描述，原因</a:t>
            </a:r>
            <a:r>
              <a:rPr kumimoji="0" lang="en-US" altLang="zh-CN"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c1</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还可以细分为</a:t>
            </a:r>
            <a:r>
              <a:rPr kumimoji="0" lang="en-US" altLang="zh-CN"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2</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个原因：第一列字符是</a:t>
            </a:r>
            <a:r>
              <a:rPr kumimoji="0" lang="en-US" altLang="zh-CN"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A</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a:t>
            </a:r>
            <a:r>
              <a:rPr kumimoji="0" lang="en-US" altLang="zh-CN"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c11</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），第一列字符是</a:t>
            </a:r>
            <a:r>
              <a:rPr kumimoji="0" lang="en-US" altLang="zh-CN"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B</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a:t>
            </a:r>
            <a:r>
              <a:rPr kumimoji="0" lang="en-US" altLang="zh-CN"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c12</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）。因此原因</a:t>
            </a:r>
            <a:r>
              <a:rPr kumimoji="0" lang="en-US" altLang="zh-CN"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c1</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其实也可以看作成结果。把它用因果图表示出来如下：</a:t>
            </a:r>
            <a:endPar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endParaRPr>
          </a:p>
        </p:txBody>
      </p:sp>
      <p:pic>
        <p:nvPicPr>
          <p:cNvPr id="32794" name="Picture 27"/>
          <p:cNvPicPr>
            <a:picLocks noChangeAspect="1"/>
          </p:cNvPicPr>
          <p:nvPr/>
        </p:nvPicPr>
        <p:blipFill>
          <a:blip r:embed="rId1"/>
          <a:stretch>
            <a:fillRect/>
          </a:stretch>
        </p:blipFill>
        <p:spPr>
          <a:xfrm>
            <a:off x="2771775" y="4076700"/>
            <a:ext cx="2857500" cy="18764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delay="0"/>
                                  </p:endCondLst>
                                  <p:childTnLst>
                                    <p:set>
                                      <p:cBhvr>
                                        <p:cTn id="6" dur="1" fill="hold">
                                          <p:stCondLst>
                                            <p:cond delay="0"/>
                                          </p:stCondLst>
                                        </p:cTn>
                                        <p:tgtEl>
                                          <p:spTgt spid="1101826">
                                            <p:txEl>
                                              <p:pRg st="0" end="0"/>
                                            </p:txEl>
                                          </p:spTgt>
                                        </p:tgtEl>
                                        <p:attrNameLst>
                                          <p:attrName>style.visibility</p:attrName>
                                        </p:attrNameLst>
                                      </p:cBhvr>
                                      <p:to>
                                        <p:strVal val="visible"/>
                                      </p:to>
                                    </p:set>
                                    <p:animEffect transition="in" filter="wipe(left)">
                                      <p:cBhvr>
                                        <p:cTn id="7" dur="500"/>
                                        <p:tgtEl>
                                          <p:spTgt spid="11018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182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p:cNvSpPr/>
          <p:nvPr/>
        </p:nvSpPr>
        <p:spPr>
          <a:xfrm>
            <a:off x="457200" y="1196975"/>
            <a:ext cx="8362950" cy="5256213"/>
          </a:xfrm>
          <a:prstGeom prst="rect">
            <a:avLst/>
          </a:prstGeom>
          <a:noFill/>
          <a:ln w="9525">
            <a:noFill/>
          </a:ln>
        </p:spPr>
        <p:txBody>
          <a:bodyPr anchor="t" anchorCtr="0"/>
          <a:lstStyle/>
          <a:p>
            <a:pPr marL="342900" indent="-342900" latinLnBrk="1">
              <a:spcBef>
                <a:spcPct val="20000"/>
              </a:spcBef>
            </a:pPr>
            <a:endParaRPr lang="zh-CN" altLang="zh-CN"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a:p>
            <a:pPr marL="342900" indent="-342900" latinLnBrk="1">
              <a:spcBef>
                <a:spcPct val="15000"/>
              </a:spcBef>
            </a:pPr>
            <a:endParaRPr lang="zh-CN" altLang="en-US" sz="2000" dirty="0">
              <a:solidFill>
                <a:schemeClr val="tx1"/>
              </a:solidFill>
              <a:latin typeface="宋体" panose="02010600030101010101" pitchFamily="2" charset="-122"/>
              <a:ea typeface="宋体" panose="02010600030101010101" pitchFamily="2" charset="-122"/>
            </a:endParaRPr>
          </a:p>
        </p:txBody>
      </p:sp>
      <p:graphicFrame>
        <p:nvGraphicFramePr>
          <p:cNvPr id="1103875" name="Group 3"/>
          <p:cNvGraphicFramePr>
            <a:graphicFrameLocks noGrp="1"/>
          </p:cNvGraphicFramePr>
          <p:nvPr>
            <p:ph idx="9"/>
          </p:nvPr>
        </p:nvGraphicFramePr>
        <p:xfrm>
          <a:off x="866775" y="433388"/>
          <a:ext cx="7273925" cy="2160588"/>
        </p:xfrm>
        <a:graphic>
          <a:graphicData uri="http://schemas.openxmlformats.org/drawingml/2006/table">
            <a:tbl>
              <a:tblPr/>
              <a:tblGrid>
                <a:gridCol w="1531937"/>
                <a:gridCol w="1147763"/>
                <a:gridCol w="4594225"/>
              </a:tblGrid>
              <a:tr h="431800">
                <a:tc rowSpan="2">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原因</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第一列字符正确</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第二列字符是数字</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3388">
                <a:tc rowSpan="3">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结果</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修改文件</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给出信息</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给出信息</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4362" name="Text Box 26"/>
          <p:cNvSpPr txBox="1"/>
          <p:nvPr/>
        </p:nvSpPr>
        <p:spPr>
          <a:xfrm>
            <a:off x="865819" y="2800350"/>
            <a:ext cx="7775575" cy="915987"/>
          </a:xfrm>
          <a:prstGeom prst="rect">
            <a:avLst/>
          </a:prstGeom>
          <a:noFill/>
          <a:ln w="9525">
            <a:noFill/>
          </a:ln>
        </p:spPr>
        <p:txBody>
          <a:bodyPr>
            <a:spAutoFit/>
            <a:scene3d>
              <a:camera prst="orthographicFront"/>
              <a:lightRig rig="threePt" dir="t"/>
            </a:scene3d>
          </a:bodyPr>
          <a:lstStyle/>
          <a:p>
            <a:pPr marR="0" defTabSz="914400">
              <a:spcBef>
                <a:spcPct val="50000"/>
              </a:spcBef>
              <a:buClrTx/>
              <a:buSzTx/>
              <a:buFontTx/>
              <a:defRPr/>
            </a:pP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确定约束关系：从需求描述中可知，原因</a:t>
            </a:r>
            <a:r>
              <a:rPr kumimoji="0" lang="en-US" altLang="zh-CN"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c11</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和</a:t>
            </a:r>
            <a:r>
              <a:rPr kumimoji="0" lang="en-US" altLang="zh-CN"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c12</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不可能同时为真，但可以同时为假，因此满足排他性约束。 </a:t>
            </a:r>
            <a:r>
              <a:rPr kumimoji="0" lang="en-US" altLang="zh-CN"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E</a:t>
            </a:r>
            <a:r>
              <a:rPr kumimoji="0" lang="zh-CN" altLang="en-US"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约束(异)：</a:t>
            </a:r>
            <a:r>
              <a:rPr kumimoji="0" lang="en-US" altLang="zh-CN"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a</a:t>
            </a:r>
            <a:r>
              <a:rPr kumimoji="0" lang="zh-CN" altLang="en-US"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和</a:t>
            </a:r>
            <a:r>
              <a:rPr kumimoji="0" lang="en-US" altLang="zh-CN"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b</a:t>
            </a:r>
            <a:r>
              <a:rPr kumimoji="0" lang="zh-CN" altLang="en-US"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中最多有一个可能为1，即</a:t>
            </a:r>
            <a:r>
              <a:rPr kumimoji="0" lang="en-US" altLang="zh-CN"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a</a:t>
            </a:r>
            <a:r>
              <a:rPr kumimoji="0" lang="zh-CN" altLang="en-US"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和</a:t>
            </a:r>
            <a:r>
              <a:rPr kumimoji="0" lang="en-US" altLang="zh-CN"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b</a:t>
            </a:r>
            <a:r>
              <a:rPr kumimoji="0" lang="zh-CN" altLang="en-US" kern="1200" cap="none" spc="0" normalizeH="0" baseline="0" noProof="1">
                <a:solidFill>
                  <a:srgbClr val="FF0000"/>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不能同时 为1</a:t>
            </a:r>
            <a:r>
              <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rPr>
              <a:t>。完整的因果图如下：</a:t>
            </a:r>
            <a:endParaRPr kumimoji="0" lang="zh-CN" altLang="en-US" kern="1200" cap="none" spc="0" normalizeH="0" baseline="0" noProof="1">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cs typeface="+mn-cs"/>
            </a:endParaRPr>
          </a:p>
        </p:txBody>
      </p:sp>
      <p:pic>
        <p:nvPicPr>
          <p:cNvPr id="34842" name="Picture 27"/>
          <p:cNvPicPr>
            <a:picLocks noChangeAspect="1"/>
          </p:cNvPicPr>
          <p:nvPr/>
        </p:nvPicPr>
        <p:blipFill>
          <a:blip r:embed="rId1"/>
          <a:stretch>
            <a:fillRect/>
          </a:stretch>
        </p:blipFill>
        <p:spPr>
          <a:xfrm>
            <a:off x="1908175" y="3716338"/>
            <a:ext cx="5143500" cy="2781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delay="0"/>
                                  </p:endCondLst>
                                  <p:childTnLst>
                                    <p:set>
                                      <p:cBhvr>
                                        <p:cTn id="6" dur="1" fill="hold">
                                          <p:stCondLst>
                                            <p:cond delay="0"/>
                                          </p:stCondLst>
                                        </p:cTn>
                                        <p:tgtEl>
                                          <p:spTgt spid="1103874">
                                            <p:txEl>
                                              <p:pRg st="0" end="0"/>
                                            </p:txEl>
                                          </p:spTgt>
                                        </p:tgtEl>
                                        <p:attrNameLst>
                                          <p:attrName>style.visibility</p:attrName>
                                        </p:attrNameLst>
                                      </p:cBhvr>
                                      <p:to>
                                        <p:strVal val="visible"/>
                                      </p:to>
                                    </p:set>
                                    <p:animEffect transition="in" filter="wipe(left)">
                                      <p:cBhvr>
                                        <p:cTn id="7" dur="500"/>
                                        <p:tgtEl>
                                          <p:spTgt spid="11038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87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2"/>
          <p:cNvSpPr txBox="1"/>
          <p:nvPr/>
        </p:nvSpPr>
        <p:spPr>
          <a:xfrm>
            <a:off x="755650" y="333375"/>
            <a:ext cx="3024188" cy="1552575"/>
          </a:xfrm>
          <a:prstGeom prst="rect">
            <a:avLst/>
          </a:prstGeom>
          <a:noFill/>
          <a:ln w="9525">
            <a:noFill/>
          </a:ln>
        </p:spPr>
        <p:txBody>
          <a:bodyPr anchor="t" anchorCtr="0">
            <a:spAutoFit/>
          </a:bodyPr>
          <a:lstStyle/>
          <a:p>
            <a:pPr lvl="1" indent="0" eaLnBrk="1" hangingPunct="1"/>
            <a:r>
              <a:rPr lang="zh-CN" altLang="en-US" sz="2400" dirty="0">
                <a:latin typeface="Calibri" panose="020F0502020204030204" pitchFamily="34" charset="0"/>
                <a:ea typeface="宋体" panose="02010600030101010101" pitchFamily="2" charset="-122"/>
              </a:rPr>
              <a:t>根据因果图画决策表：</a:t>
            </a:r>
            <a:endParaRPr lang="zh-CN" altLang="en-US" sz="2400" dirty="0">
              <a:latin typeface="Calibri" panose="020F0502020204030204" pitchFamily="34" charset="0"/>
              <a:ea typeface="宋体" panose="02010600030101010101" pitchFamily="2" charset="-122"/>
            </a:endParaRPr>
          </a:p>
          <a:p>
            <a:r>
              <a:rPr lang="zh-CN" altLang="en-US" sz="2400" dirty="0">
                <a:latin typeface="Calibri" panose="020F0502020204030204" pitchFamily="34" charset="0"/>
                <a:ea typeface="宋体" panose="02010600030101010101" pitchFamily="2" charset="-122"/>
              </a:rPr>
              <a:t>列出</a:t>
            </a:r>
            <a:r>
              <a:rPr lang="en-US" altLang="zh-CN" sz="2400" dirty="0">
                <a:latin typeface="Calibri" panose="020F0502020204030204" pitchFamily="34" charset="0"/>
                <a:ea typeface="宋体" panose="02010600030101010101" pitchFamily="2" charset="-122"/>
              </a:rPr>
              <a:t>3</a:t>
            </a:r>
            <a:r>
              <a:rPr lang="zh-CN" altLang="en-US" sz="2400" dirty="0">
                <a:latin typeface="Calibri" panose="020F0502020204030204" pitchFamily="34" charset="0"/>
                <a:ea typeface="宋体" panose="02010600030101010101" pitchFamily="2" charset="-122"/>
              </a:rPr>
              <a:t>个原因所有的状态组合。</a:t>
            </a:r>
            <a:endParaRPr lang="zh-CN" altLang="en-US" sz="2400" dirty="0">
              <a:latin typeface="Calibri" panose="020F0502020204030204" pitchFamily="34" charset="0"/>
              <a:ea typeface="宋体" panose="02010600030101010101" pitchFamily="2" charset="-122"/>
            </a:endParaRPr>
          </a:p>
        </p:txBody>
      </p:sp>
      <p:graphicFrame>
        <p:nvGraphicFramePr>
          <p:cNvPr id="1105923" name="Group 3"/>
          <p:cNvGraphicFramePr>
            <a:graphicFrameLocks noGrp="1"/>
          </p:cNvGraphicFramePr>
          <p:nvPr>
            <p:ph sz="quarter" idx="9"/>
          </p:nvPr>
        </p:nvGraphicFramePr>
        <p:xfrm>
          <a:off x="503238" y="3692525"/>
          <a:ext cx="8138795" cy="2935288"/>
        </p:xfrm>
        <a:graphic>
          <a:graphicData uri="http://schemas.openxmlformats.org/drawingml/2006/table">
            <a:tbl>
              <a:tblPr/>
              <a:tblGrid>
                <a:gridCol w="814705"/>
                <a:gridCol w="813435"/>
                <a:gridCol w="814705"/>
                <a:gridCol w="812800"/>
                <a:gridCol w="812800"/>
                <a:gridCol w="814705"/>
                <a:gridCol w="815340"/>
                <a:gridCol w="812165"/>
                <a:gridCol w="814705"/>
                <a:gridCol w="813435"/>
              </a:tblGrid>
              <a:tr h="0">
                <a:tc gridSpan="2">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6250">
                <a:tc rowSpan="3">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原因</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7838">
                <a:tc vMerge="1">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9725">
                <a:tc vMerge="1">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7350">
                <a:tc rowSpan="3">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结果</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5763">
                <a:tc vMerge="1">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7350">
                <a:tc vMerge="1">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36951" name="Picture 88"/>
          <p:cNvPicPr>
            <a:picLocks noChangeAspect="1"/>
          </p:cNvPicPr>
          <p:nvPr/>
        </p:nvPicPr>
        <p:blipFill>
          <a:blip r:embed="rId1"/>
          <a:stretch>
            <a:fillRect/>
          </a:stretch>
        </p:blipFill>
        <p:spPr>
          <a:xfrm>
            <a:off x="1720850" y="333375"/>
            <a:ext cx="5143500" cy="2781300"/>
          </a:xfrm>
          <a:prstGeom prst="rect">
            <a:avLst/>
          </a:prstGeom>
          <a:noFill/>
          <a:ln w="9525">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2"/>
          <p:cNvSpPr txBox="1"/>
          <p:nvPr/>
        </p:nvSpPr>
        <p:spPr>
          <a:xfrm>
            <a:off x="755650" y="333375"/>
            <a:ext cx="7775575" cy="1552575"/>
          </a:xfrm>
          <a:prstGeom prst="rect">
            <a:avLst/>
          </a:prstGeom>
          <a:noFill/>
          <a:ln w="9525">
            <a:noFill/>
          </a:ln>
        </p:spPr>
        <p:txBody>
          <a:bodyPr anchor="t" anchorCtr="0">
            <a:spAutoFit/>
          </a:bodyPr>
          <a:lstStyle/>
          <a:p>
            <a:pPr lvl="2" indent="0" algn="just" eaLnBrk="1" hangingPunct="1">
              <a:buFont typeface="Wingdings" panose="05000000000000000000" pitchFamily="2" charset="2"/>
            </a:pPr>
            <a:r>
              <a:rPr lang="zh-CN" altLang="en-US" sz="2400" dirty="0">
                <a:latin typeface="宋体" panose="02010600030101010101" pitchFamily="2" charset="-122"/>
                <a:ea typeface="宋体" panose="02010600030101010101" pitchFamily="2" charset="-122"/>
              </a:rPr>
              <a:t>根据原因分析结果：分析每一种状态对应的结果，并根据约束关系，去掉不可能出现的状态。本例的</a:t>
            </a:r>
            <a:r>
              <a:rPr lang="en-US" altLang="zh-CN" sz="2400" dirty="0">
                <a:latin typeface="宋体" panose="02010600030101010101" pitchFamily="2" charset="-122"/>
                <a:ea typeface="宋体" panose="02010600030101010101" pitchFamily="2" charset="-122"/>
              </a:rPr>
              <a:t>c11</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c12</a:t>
            </a:r>
            <a:r>
              <a:rPr lang="zh-CN" altLang="en-US" sz="2400" dirty="0">
                <a:latin typeface="宋体" panose="02010600030101010101" pitchFamily="2" charset="-122"/>
                <a:ea typeface="宋体" panose="02010600030101010101" pitchFamily="2" charset="-122"/>
              </a:rPr>
              <a:t>满足排他性约束，所以同时都为</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的状态不会出现。</a:t>
            </a:r>
            <a:endParaRPr lang="zh-CN" altLang="en-US" sz="2400" dirty="0">
              <a:latin typeface="宋体" panose="02010600030101010101" pitchFamily="2" charset="-122"/>
              <a:ea typeface="宋体" panose="02010600030101010101" pitchFamily="2" charset="-122"/>
            </a:endParaRPr>
          </a:p>
        </p:txBody>
      </p:sp>
      <p:graphicFrame>
        <p:nvGraphicFramePr>
          <p:cNvPr id="1107971" name="Group 3"/>
          <p:cNvGraphicFramePr>
            <a:graphicFrameLocks noGrp="1"/>
          </p:cNvGraphicFramePr>
          <p:nvPr>
            <p:ph sz="quarter" idx="9"/>
          </p:nvPr>
        </p:nvGraphicFramePr>
        <p:xfrm>
          <a:off x="503238" y="952500"/>
          <a:ext cx="8147050" cy="3776663"/>
        </p:xfrm>
        <a:graphic>
          <a:graphicData uri="http://schemas.openxmlformats.org/drawingml/2006/table">
            <a:tbl>
              <a:tblPr/>
              <a:tblGrid>
                <a:gridCol w="814705"/>
                <a:gridCol w="814705"/>
                <a:gridCol w="814705"/>
                <a:gridCol w="814705"/>
                <a:gridCol w="814705"/>
                <a:gridCol w="814705"/>
                <a:gridCol w="814705"/>
                <a:gridCol w="814705"/>
                <a:gridCol w="814705"/>
                <a:gridCol w="814705"/>
              </a:tblGrid>
              <a:tr h="539750">
                <a:tc gridSpan="2">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66750">
                <a:tc rowSpan="3">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原因</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r>
              <a:tr h="66675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r>
              <a:tr h="47625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r>
              <a:tr h="476250">
                <a:tc rowSpan="3">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结果</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无此可能</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rowSpan="3">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无此可能</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r>
              <a:tr h="474663">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47625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2"/>
          <p:cNvSpPr txBox="1"/>
          <p:nvPr/>
        </p:nvSpPr>
        <p:spPr>
          <a:xfrm>
            <a:off x="755650" y="333375"/>
            <a:ext cx="7775575" cy="1187450"/>
          </a:xfrm>
          <a:prstGeom prst="rect">
            <a:avLst/>
          </a:prstGeom>
          <a:noFill/>
          <a:ln w="9525">
            <a:noFill/>
          </a:ln>
        </p:spPr>
        <p:txBody>
          <a:bodyPr anchor="t" anchorCtr="0">
            <a:spAutoFit/>
          </a:bodyPr>
          <a:lstStyle/>
          <a:p>
            <a:pPr lvl="2" indent="0" algn="just" eaLnBrk="1" hangingPunct="1">
              <a:buFont typeface="Wingdings" panose="05000000000000000000" pitchFamily="2" charset="2"/>
            </a:pPr>
            <a:r>
              <a:rPr lang="zh-CN" altLang="en-US" sz="2400" dirty="0">
                <a:latin typeface="Calibri" panose="020F0502020204030204" pitchFamily="34" charset="0"/>
                <a:ea typeface="宋体" panose="02010600030101010101" pitchFamily="2" charset="-122"/>
              </a:rPr>
              <a:t>设计测试用例：根据决策表，列出有效的状态组合和结果，给出对应的测试用例，可以单独画一个表，也可以直接加到决策表中。如下图：</a:t>
            </a:r>
            <a:endParaRPr lang="zh-CN" altLang="en-US" sz="2400" dirty="0">
              <a:latin typeface="Calibri" panose="020F0502020204030204" pitchFamily="34" charset="0"/>
              <a:ea typeface="宋体" panose="02010600030101010101" pitchFamily="2" charset="-122"/>
            </a:endParaRPr>
          </a:p>
        </p:txBody>
      </p:sp>
      <p:graphicFrame>
        <p:nvGraphicFramePr>
          <p:cNvPr id="1110019" name="Group 3"/>
          <p:cNvGraphicFramePr>
            <a:graphicFrameLocks noGrp="1"/>
          </p:cNvGraphicFramePr>
          <p:nvPr>
            <p:ph sz="quarter" idx="9"/>
          </p:nvPr>
        </p:nvGraphicFramePr>
        <p:xfrm>
          <a:off x="503238" y="952500"/>
          <a:ext cx="8138795" cy="4210052"/>
        </p:xfrm>
        <a:graphic>
          <a:graphicData uri="http://schemas.openxmlformats.org/drawingml/2006/table">
            <a:tbl>
              <a:tblPr/>
              <a:tblGrid>
                <a:gridCol w="814705"/>
                <a:gridCol w="812800"/>
                <a:gridCol w="814705"/>
                <a:gridCol w="812800"/>
                <a:gridCol w="814705"/>
                <a:gridCol w="814070"/>
                <a:gridCol w="813435"/>
                <a:gridCol w="814705"/>
                <a:gridCol w="812165"/>
                <a:gridCol w="814705"/>
              </a:tblGrid>
              <a:tr h="490538">
                <a:tc gridSpan="2">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6425">
                <a:tc rowSpan="3">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原因</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r>
              <a:tr h="604838">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c12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r>
              <a:tr h="433388">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r>
              <a:tr h="431800">
                <a:tc rowSpan="3">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结果</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无此可能</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rowSpan="3">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无此可能</a:t>
                      </a:r>
                      <a:endParaRPr kumimoji="1" lang="zh-CN" altLang="en-US"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e2</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431800">
                <a:tc v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779463">
                <a:tc gridSpan="2">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测试用例</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字符串</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cc</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a3</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Be</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B3</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Aq</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A4</a:t>
                      </a:r>
                      <a:endParaRPr kumimoji="1" lang="en-US" altLang="zh-CN" sz="2000" b="0" i="0" u="none" strike="noStrike" cap="none" normalizeH="0" baseline="0" smtClean="0">
                        <a:ln>
                          <a:noFill/>
                        </a:ln>
                        <a:solidFill>
                          <a:schemeClr val="tx1"/>
                        </a:solidFill>
                        <a:effectLst/>
                        <a:latin typeface="Gulim" panose="020B0600000101010101" pitchFamily="34" charset="-127"/>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0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3"/>
          <p:cNvSpPr>
            <a:spLocks noGrp="1"/>
          </p:cNvSpPr>
          <p:nvPr>
            <p:ph type="title"/>
          </p:nvPr>
        </p:nvSpPr>
        <p:spPr/>
        <p:txBody>
          <a:bodyPr vert="horz" wrap="square" lIns="101600" tIns="38100" rIns="76200" bIns="38100" anchor="ctr" anchorCtr="0"/>
          <a:lstStyle/>
          <a:p>
            <a:r>
              <a:rPr lang="zh-CN" altLang="en-US"/>
              <a:t>交通一卡通自动充值软件系统需求</a:t>
            </a:r>
            <a:endParaRPr lang="zh-CN" altLang="en-US"/>
          </a:p>
        </p:txBody>
      </p:sp>
      <p:sp>
        <p:nvSpPr>
          <p:cNvPr id="43010" name="文本框 4"/>
          <p:cNvSpPr txBox="1"/>
          <p:nvPr/>
        </p:nvSpPr>
        <p:spPr>
          <a:xfrm>
            <a:off x="204788" y="1314450"/>
            <a:ext cx="8704262" cy="4892675"/>
          </a:xfrm>
          <a:prstGeom prst="rect">
            <a:avLst/>
          </a:prstGeom>
          <a:noFill/>
          <a:ln w="9525">
            <a:noFill/>
          </a:ln>
        </p:spPr>
        <p:txBody>
          <a:bodyPr wrap="square" anchor="t" anchorCtr="0">
            <a:spAutoFit/>
          </a:bodyPr>
          <a:lstStyle/>
          <a:p>
            <a:r>
              <a:rPr lang="zh-CN" altLang="en-US" sz="2400">
                <a:solidFill>
                  <a:schemeClr val="tx1"/>
                </a:solidFill>
                <a:latin typeface="Calibri" panose="020F0502020204030204" pitchFamily="34" charset="0"/>
                <a:ea typeface="宋体" panose="02010600030101010101" pitchFamily="2" charset="-122"/>
              </a:rPr>
              <a:t>系统只接收50或100元纸币，一次只能使用一张纸币，一次</a:t>
            </a:r>
            <a:r>
              <a:rPr lang="en-US" altLang="zh-CN" sz="2400">
                <a:solidFill>
                  <a:schemeClr val="tx1"/>
                </a:solidFill>
                <a:latin typeface="Calibri" panose="020F0502020204030204" pitchFamily="34" charset="0"/>
                <a:ea typeface="宋体" panose="02010600030101010101" pitchFamily="2" charset="-122"/>
              </a:rPr>
              <a:t>c</a:t>
            </a:r>
            <a:r>
              <a:rPr lang="zh-CN" altLang="en-US" sz="2400">
                <a:solidFill>
                  <a:schemeClr val="tx1"/>
                </a:solidFill>
                <a:latin typeface="Calibri" panose="020F0502020204030204" pitchFamily="34" charset="0"/>
                <a:ea typeface="宋体" panose="02010600030101010101" pitchFamily="2" charset="-122"/>
              </a:rPr>
              <a:t>充值金额只能为50元或100元；</a:t>
            </a:r>
            <a:endParaRPr lang="zh-CN" altLang="en-US" sz="2400">
              <a:solidFill>
                <a:schemeClr val="tx1"/>
              </a:solidFill>
              <a:latin typeface="Calibri" panose="020F0502020204030204" pitchFamily="34" charset="0"/>
              <a:ea typeface="宋体" panose="02010600030101010101" pitchFamily="2" charset="-122"/>
            </a:endParaRPr>
          </a:p>
          <a:p>
            <a:r>
              <a:rPr lang="zh-CN" altLang="en-US" sz="2400">
                <a:solidFill>
                  <a:schemeClr val="tx1"/>
                </a:solidFill>
                <a:latin typeface="Calibri" panose="020F0502020204030204" pitchFamily="34" charset="0"/>
                <a:ea typeface="宋体" panose="02010600030101010101" pitchFamily="2" charset="-122"/>
              </a:rPr>
              <a:t>若输入50元纸币，并选择充值50元，完成充值后退卡，提示充值成功；</a:t>
            </a:r>
            <a:endParaRPr lang="zh-CN" altLang="en-US" sz="2400">
              <a:solidFill>
                <a:schemeClr val="tx1"/>
              </a:solidFill>
              <a:latin typeface="Calibri" panose="020F0502020204030204" pitchFamily="34" charset="0"/>
              <a:ea typeface="宋体" panose="02010600030101010101" pitchFamily="2" charset="-122"/>
            </a:endParaRPr>
          </a:p>
          <a:p>
            <a:r>
              <a:rPr lang="zh-CN" altLang="en-US" sz="2400">
                <a:solidFill>
                  <a:schemeClr val="tx1"/>
                </a:solidFill>
                <a:latin typeface="Calibri" panose="020F0502020204030204" pitchFamily="34" charset="0"/>
                <a:ea typeface="宋体" panose="02010600030101010101" pitchFamily="2" charset="-122"/>
              </a:rPr>
              <a:t>若输入50元纸币，并选择充值100元，提示输入金额不足，并退回50元；</a:t>
            </a:r>
            <a:endParaRPr lang="zh-CN" altLang="en-US" sz="2400">
              <a:solidFill>
                <a:schemeClr val="tx1"/>
              </a:solidFill>
              <a:latin typeface="Calibri" panose="020F0502020204030204" pitchFamily="34" charset="0"/>
              <a:ea typeface="宋体" panose="02010600030101010101" pitchFamily="2" charset="-122"/>
            </a:endParaRPr>
          </a:p>
          <a:p>
            <a:r>
              <a:rPr lang="zh-CN" altLang="en-US" sz="2400">
                <a:solidFill>
                  <a:schemeClr val="tx1"/>
                </a:solidFill>
                <a:latin typeface="Calibri" panose="020F0502020204030204" pitchFamily="34" charset="0"/>
                <a:ea typeface="宋体" panose="02010600030101010101" pitchFamily="2" charset="-122"/>
              </a:rPr>
              <a:t>若输入100元纸币，并选择充值50元，完成充值后退卡，提示充值成功，找零50元；</a:t>
            </a:r>
            <a:endParaRPr lang="zh-CN" altLang="en-US" sz="2400">
              <a:solidFill>
                <a:schemeClr val="tx1"/>
              </a:solidFill>
              <a:latin typeface="Calibri" panose="020F0502020204030204" pitchFamily="34" charset="0"/>
              <a:ea typeface="宋体" panose="02010600030101010101" pitchFamily="2" charset="-122"/>
            </a:endParaRPr>
          </a:p>
          <a:p>
            <a:r>
              <a:rPr lang="zh-CN" altLang="en-US" sz="2400">
                <a:solidFill>
                  <a:schemeClr val="tx1"/>
                </a:solidFill>
                <a:latin typeface="Calibri" panose="020F0502020204030204" pitchFamily="34" charset="0"/>
                <a:ea typeface="宋体" panose="02010600030101010101" pitchFamily="2" charset="-122"/>
              </a:rPr>
              <a:t>若输入100元纸币，并选择充值100元，完成充值后退卡，提示充值成功；</a:t>
            </a:r>
            <a:endParaRPr lang="zh-CN" altLang="en-US" sz="2400">
              <a:solidFill>
                <a:schemeClr val="tx1"/>
              </a:solidFill>
              <a:latin typeface="Calibri" panose="020F0502020204030204" pitchFamily="34" charset="0"/>
              <a:ea typeface="宋体" panose="02010600030101010101" pitchFamily="2" charset="-122"/>
            </a:endParaRPr>
          </a:p>
          <a:p>
            <a:r>
              <a:rPr lang="zh-CN" altLang="en-US" sz="2400">
                <a:solidFill>
                  <a:schemeClr val="tx1"/>
                </a:solidFill>
                <a:latin typeface="Calibri" panose="020F0502020204030204" pitchFamily="34" charset="0"/>
                <a:ea typeface="宋体" panose="02010600030101010101" pitchFamily="2" charset="-122"/>
              </a:rPr>
              <a:t>若输入纸币后在规定时间内不选择充值按钮，退回输入的纸币，并提示错误；</a:t>
            </a:r>
            <a:endParaRPr lang="zh-CN" altLang="en-US" sz="2400">
              <a:solidFill>
                <a:schemeClr val="tx1"/>
              </a:solidFill>
              <a:latin typeface="Calibri" panose="020F0502020204030204" pitchFamily="34" charset="0"/>
              <a:ea typeface="宋体" panose="02010600030101010101" pitchFamily="2" charset="-122"/>
            </a:endParaRPr>
          </a:p>
          <a:p>
            <a:r>
              <a:rPr lang="zh-CN" altLang="en-US" sz="2400">
                <a:solidFill>
                  <a:schemeClr val="tx1"/>
                </a:solidFill>
                <a:latin typeface="Calibri" panose="020F0502020204030204" pitchFamily="34" charset="0"/>
                <a:ea typeface="宋体" panose="02010600030101010101" pitchFamily="2" charset="-122"/>
              </a:rPr>
              <a:t>若选择充值按钮后不输入纸币，提示错误</a:t>
            </a:r>
            <a:endParaRPr lang="zh-CN" altLang="en-US" sz="2400">
              <a:solidFill>
                <a:schemeClr val="tx1"/>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3"/>
          <p:cNvSpPr>
            <a:spLocks noGrp="1"/>
          </p:cNvSpPr>
          <p:nvPr>
            <p:ph type="title"/>
          </p:nvPr>
        </p:nvSpPr>
        <p:spPr/>
        <p:txBody>
          <a:bodyPr vert="horz" wrap="square" lIns="101600" tIns="38100" rIns="76200" bIns="38100" anchor="ctr" anchorCtr="0"/>
          <a:lstStyle/>
          <a:p>
            <a:r>
              <a:rPr lang="zh-CN" altLang="en-US"/>
              <a:t>交通一卡通自动充值软件系统需求</a:t>
            </a:r>
            <a:endParaRPr lang="zh-CN" altLang="en-US"/>
          </a:p>
        </p:txBody>
      </p:sp>
      <p:pic>
        <p:nvPicPr>
          <p:cNvPr id="44034" name="图片 1"/>
          <p:cNvPicPr>
            <a:picLocks noChangeAspect="1"/>
          </p:cNvPicPr>
          <p:nvPr/>
        </p:nvPicPr>
        <p:blipFill>
          <a:blip r:embed="rId1"/>
          <a:stretch>
            <a:fillRect/>
          </a:stretch>
        </p:blipFill>
        <p:spPr>
          <a:xfrm>
            <a:off x="136525" y="1079500"/>
            <a:ext cx="8870950" cy="5511800"/>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3"/>
          <p:cNvSpPr>
            <a:spLocks noGrp="1"/>
          </p:cNvSpPr>
          <p:nvPr>
            <p:ph type="title"/>
          </p:nvPr>
        </p:nvSpPr>
        <p:spPr/>
        <p:txBody>
          <a:bodyPr vert="horz" wrap="square" lIns="101600" tIns="38100" rIns="76200" bIns="38100" anchor="ctr" anchorCtr="0"/>
          <a:lstStyle/>
          <a:p>
            <a:r>
              <a:rPr lang="zh-CN" altLang="en-US"/>
              <a:t>交通一卡通自动充值软件系统需求</a:t>
            </a:r>
            <a:endParaRPr lang="zh-CN" altLang="en-US"/>
          </a:p>
        </p:txBody>
      </p:sp>
      <p:pic>
        <p:nvPicPr>
          <p:cNvPr id="45058" name="图片 2"/>
          <p:cNvPicPr>
            <a:picLocks noChangeAspect="1"/>
          </p:cNvPicPr>
          <p:nvPr/>
        </p:nvPicPr>
        <p:blipFill>
          <a:blip r:embed="rId1"/>
          <a:stretch>
            <a:fillRect/>
          </a:stretch>
        </p:blipFill>
        <p:spPr>
          <a:xfrm>
            <a:off x="325438" y="1079500"/>
            <a:ext cx="8493125" cy="6054725"/>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6"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因果图法的简介</a:t>
            </a:r>
            <a:endParaRPr kumimoji="0" lang="zh-CN" altLang="en-US" sz="32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1071107" name="Rectangle 3"/>
          <p:cNvSpPr>
            <a:spLocks noGrp="1"/>
          </p:cNvSpPr>
          <p:nvPr>
            <p:ph idx="1"/>
          </p:nvPr>
        </p:nvSpPr>
        <p:spPr>
          <a:xfrm>
            <a:off x="501650" y="1295400"/>
            <a:ext cx="8140700" cy="5041900"/>
          </a:xfrm>
        </p:spPr>
        <p:txBody>
          <a:bodyPr vert="horz" wrap="square" lIns="91440" tIns="45720" rIns="91440" bIns="45720" numCol="1" rtlCol="0" anchor="t" anchorCtr="0" compatLnSpc="1">
            <a:noAutofit/>
          </a:bodyPr>
          <a:lstStyle/>
          <a:p>
            <a:pPr marL="171450" marR="0" lvl="0" indent="-171450" algn="just"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因果图法是基于这样的一种思想：一些程序的功能可以用判定表（或称决策表）的形式来表示，并根据输入条件的组合情况规定相应的操作。</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因果图法的定义：是一种利用图解法分析输入的各种组合情况，从而设计测试用例的方法，它适合于检查程序输入条件的各种组合情况。</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采用因果图法设计测试用例的步骤：</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1</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）根据程序规格说明书描述，分析并确定因（输入条件）和果（输出结果或程序状态的改变），画出因果图。</a:t>
            </a:r>
            <a:endPar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2</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）将得到的因果图转换为判定表。</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3</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）为判定表中每一列所表示的情况设计一个测试用例。</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71106"/>
                                        </p:tgtEl>
                                        <p:attrNameLst>
                                          <p:attrName>style.visibility</p:attrName>
                                        </p:attrNameLst>
                                      </p:cBhvr>
                                      <p:to>
                                        <p:strVal val="visible"/>
                                      </p:to>
                                    </p:set>
                                    <p:animEffect transition="in" filter="barn(outVertical)">
                                      <p:cBhvr>
                                        <p:cTn id="7" dur="500"/>
                                        <p:tgtEl>
                                          <p:spTgt spid="1071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1107">
                                            <p:txEl>
                                              <p:pRg st="0" end="0"/>
                                            </p:txEl>
                                          </p:spTgt>
                                        </p:tgtEl>
                                        <p:attrNameLst>
                                          <p:attrName>style.visibility</p:attrName>
                                        </p:attrNameLst>
                                      </p:cBhvr>
                                      <p:to>
                                        <p:strVal val="visible"/>
                                      </p:to>
                                    </p:set>
                                    <p:animEffect transition="in" filter="wipe(left)">
                                      <p:cBhvr>
                                        <p:cTn id="12" dur="500"/>
                                        <p:tgtEl>
                                          <p:spTgt spid="10711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1107">
                                            <p:txEl>
                                              <p:pRg st="1" end="1"/>
                                            </p:txEl>
                                          </p:spTgt>
                                        </p:tgtEl>
                                        <p:attrNameLst>
                                          <p:attrName>style.visibility</p:attrName>
                                        </p:attrNameLst>
                                      </p:cBhvr>
                                      <p:to>
                                        <p:strVal val="visible"/>
                                      </p:to>
                                    </p:set>
                                    <p:animEffect transition="in" filter="wipe(left)">
                                      <p:cBhvr>
                                        <p:cTn id="17" dur="500"/>
                                        <p:tgtEl>
                                          <p:spTgt spid="10711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71107">
                                            <p:txEl>
                                              <p:pRg st="2" end="2"/>
                                            </p:txEl>
                                          </p:spTgt>
                                        </p:tgtEl>
                                        <p:attrNameLst>
                                          <p:attrName>style.visibility</p:attrName>
                                        </p:attrNameLst>
                                      </p:cBhvr>
                                      <p:to>
                                        <p:strVal val="visible"/>
                                      </p:to>
                                    </p:set>
                                    <p:animEffect transition="in" filter="wipe(left)">
                                      <p:cBhvr>
                                        <p:cTn id="22" dur="500"/>
                                        <p:tgtEl>
                                          <p:spTgt spid="107110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1107">
                                            <p:txEl>
                                              <p:pRg st="3" end="3"/>
                                            </p:txEl>
                                          </p:spTgt>
                                        </p:tgtEl>
                                        <p:attrNameLst>
                                          <p:attrName>style.visibility</p:attrName>
                                        </p:attrNameLst>
                                      </p:cBhvr>
                                      <p:to>
                                        <p:strVal val="visible"/>
                                      </p:to>
                                    </p:set>
                                    <p:animEffect transition="in" filter="wipe(left)">
                                      <p:cBhvr>
                                        <p:cTn id="27" dur="500"/>
                                        <p:tgtEl>
                                          <p:spTgt spid="107110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71107">
                                            <p:txEl>
                                              <p:pRg st="4" end="4"/>
                                            </p:txEl>
                                          </p:spTgt>
                                        </p:tgtEl>
                                        <p:attrNameLst>
                                          <p:attrName>style.visibility</p:attrName>
                                        </p:attrNameLst>
                                      </p:cBhvr>
                                      <p:to>
                                        <p:strVal val="visible"/>
                                      </p:to>
                                    </p:set>
                                    <p:animEffect transition="in" filter="wipe(left)">
                                      <p:cBhvr>
                                        <p:cTn id="32" dur="500"/>
                                        <p:tgtEl>
                                          <p:spTgt spid="107110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71107">
                                            <p:txEl>
                                              <p:pRg st="5" end="5"/>
                                            </p:txEl>
                                          </p:spTgt>
                                        </p:tgtEl>
                                        <p:attrNameLst>
                                          <p:attrName>style.visibility</p:attrName>
                                        </p:attrNameLst>
                                      </p:cBhvr>
                                      <p:to>
                                        <p:strVal val="visible"/>
                                      </p:to>
                                    </p:set>
                                    <p:animEffect transition="in" filter="wipe(left)">
                                      <p:cBhvr>
                                        <p:cTn id="37" dur="500"/>
                                        <p:tgtEl>
                                          <p:spTgt spid="10711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6" grpId="0"/>
      <p:bldP spid="107110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3"/>
          <p:cNvSpPr>
            <a:spLocks noGrp="1"/>
          </p:cNvSpPr>
          <p:nvPr>
            <p:ph type="title"/>
          </p:nvPr>
        </p:nvSpPr>
        <p:spPr/>
        <p:txBody>
          <a:bodyPr vert="horz" wrap="square" lIns="101600" tIns="38100" rIns="76200" bIns="38100" anchor="ctr" anchorCtr="0"/>
          <a:lstStyle/>
          <a:p>
            <a:r>
              <a:rPr lang="zh-CN" altLang="en-US"/>
              <a:t>交通一卡通自动充值软件系统需求</a:t>
            </a:r>
            <a:endParaRPr lang="zh-CN" altLang="en-US"/>
          </a:p>
        </p:txBody>
      </p:sp>
      <p:pic>
        <p:nvPicPr>
          <p:cNvPr id="46082" name="图片 1"/>
          <p:cNvPicPr>
            <a:picLocks noChangeAspect="1"/>
          </p:cNvPicPr>
          <p:nvPr/>
        </p:nvPicPr>
        <p:blipFill>
          <a:blip r:embed="rId1"/>
          <a:stretch>
            <a:fillRect/>
          </a:stretch>
        </p:blipFill>
        <p:spPr>
          <a:xfrm>
            <a:off x="336550" y="1073150"/>
            <a:ext cx="8456613" cy="5300663"/>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3"/>
          <p:cNvSpPr>
            <a:spLocks noGrp="1"/>
          </p:cNvSpPr>
          <p:nvPr>
            <p:ph type="title"/>
          </p:nvPr>
        </p:nvSpPr>
        <p:spPr/>
        <p:txBody>
          <a:bodyPr vert="horz" wrap="square" lIns="101600" tIns="38100" rIns="76200" bIns="38100" anchor="ctr" anchorCtr="0"/>
          <a:lstStyle/>
          <a:p>
            <a:r>
              <a:rPr lang="zh-CN" altLang="en-US"/>
              <a:t>交通一卡通自动充值软件系统需求</a:t>
            </a:r>
            <a:endParaRPr lang="zh-CN" altLang="en-US"/>
          </a:p>
        </p:txBody>
      </p:sp>
      <p:pic>
        <p:nvPicPr>
          <p:cNvPr id="47106" name="图片 1"/>
          <p:cNvPicPr>
            <a:picLocks noChangeAspect="1"/>
          </p:cNvPicPr>
          <p:nvPr>
            <p:custDataLst>
              <p:tags r:id="rId1"/>
            </p:custDataLst>
          </p:nvPr>
        </p:nvPicPr>
        <p:blipFill>
          <a:blip r:embed="rId2"/>
          <a:stretch>
            <a:fillRect/>
          </a:stretch>
        </p:blipFill>
        <p:spPr>
          <a:xfrm>
            <a:off x="342900" y="1079500"/>
            <a:ext cx="8458200" cy="5300663"/>
          </a:xfrm>
          <a:prstGeom prst="rect">
            <a:avLst/>
          </a:prstGeom>
          <a:noFill/>
          <a:ln w="9525">
            <a:noFill/>
          </a:ln>
        </p:spPr>
      </p:pic>
      <p:graphicFrame>
        <p:nvGraphicFramePr>
          <p:cNvPr id="47107" name="对象 2"/>
          <p:cNvGraphicFramePr/>
          <p:nvPr>
            <p:custDataLst>
              <p:tags r:id="rId3"/>
            </p:custDataLst>
          </p:nvPr>
        </p:nvGraphicFramePr>
        <p:xfrm>
          <a:off x="1416050" y="3260725"/>
          <a:ext cx="6999288" cy="3013075"/>
        </p:xfrm>
        <a:graphic>
          <a:graphicData uri="http://schemas.openxmlformats.org/presentationml/2006/ole">
            <mc:AlternateContent xmlns:mc="http://schemas.openxmlformats.org/markup-compatibility/2006">
              <mc:Choice xmlns:v="urn:schemas-microsoft-com:vml" Requires="v">
                <p:oleObj spid="_x0000_s1025" name="" r:id="rId4" imgW="6305550" imgH="2838450" progId="PBrush">
                  <p:embed/>
                </p:oleObj>
              </mc:Choice>
              <mc:Fallback>
                <p:oleObj name="" r:id="rId4" imgW="6305550" imgH="2838450" progId="PBrush">
                  <p:embed/>
                  <p:pic>
                    <p:nvPicPr>
                      <p:cNvPr id="0" name="图片 1024" descr="image8"/>
                      <p:cNvPicPr/>
                      <p:nvPr/>
                    </p:nvPicPr>
                    <p:blipFill>
                      <a:blip r:embed="rId5"/>
                      <a:stretch>
                        <a:fillRect/>
                      </a:stretch>
                    </p:blipFill>
                    <p:spPr>
                      <a:xfrm>
                        <a:off x="1416050" y="3260725"/>
                        <a:ext cx="6999288" cy="3013075"/>
                      </a:xfrm>
                      <a:prstGeom prst="rect">
                        <a:avLst/>
                      </a:prstGeom>
                      <a:noFill/>
                      <a:ln w="38100">
                        <a:noFill/>
                      </a:ln>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3"/>
          <p:cNvSpPr>
            <a:spLocks noGrp="1"/>
          </p:cNvSpPr>
          <p:nvPr>
            <p:ph type="title"/>
          </p:nvPr>
        </p:nvSpPr>
        <p:spPr>
          <a:xfrm>
            <a:off x="501650" y="415925"/>
            <a:ext cx="8140700" cy="647700"/>
          </a:xfrm>
        </p:spPr>
        <p:txBody>
          <a:bodyPr vert="horz" wrap="square" lIns="101600" tIns="38100" rIns="76200" bIns="38100" anchor="ctr" anchorCtr="0"/>
          <a:lstStyle/>
          <a:p>
            <a:r>
              <a:rPr lang="zh-CN" altLang="en-US"/>
              <a:t>交通一卡通自动充值软件系统需求</a:t>
            </a:r>
            <a:endParaRPr lang="zh-CN" altLang="en-US"/>
          </a:p>
        </p:txBody>
      </p:sp>
      <p:pic>
        <p:nvPicPr>
          <p:cNvPr id="48130" name="图片 2"/>
          <p:cNvPicPr>
            <a:picLocks noChangeAspect="1"/>
          </p:cNvPicPr>
          <p:nvPr/>
        </p:nvPicPr>
        <p:blipFill>
          <a:blip r:embed="rId1"/>
          <a:stretch>
            <a:fillRect/>
          </a:stretch>
        </p:blipFill>
        <p:spPr>
          <a:xfrm>
            <a:off x="177800" y="1339850"/>
            <a:ext cx="8788400" cy="5138738"/>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3"/>
          <p:cNvSpPr>
            <a:spLocks noGrp="1"/>
          </p:cNvSpPr>
          <p:nvPr>
            <p:ph type="title"/>
          </p:nvPr>
        </p:nvSpPr>
        <p:spPr>
          <a:xfrm>
            <a:off x="501650" y="415925"/>
            <a:ext cx="8140700" cy="647700"/>
          </a:xfrm>
        </p:spPr>
        <p:txBody>
          <a:bodyPr vert="horz" wrap="square" lIns="101600" tIns="38100" rIns="76200" bIns="38100" anchor="ctr" anchorCtr="0"/>
          <a:lstStyle/>
          <a:p>
            <a:r>
              <a:rPr lang="zh-CN" altLang="en-US"/>
              <a:t>交通一卡通自动充值软件系统需求</a:t>
            </a:r>
            <a:endParaRPr lang="zh-CN" altLang="en-US"/>
          </a:p>
        </p:txBody>
      </p:sp>
      <p:pic>
        <p:nvPicPr>
          <p:cNvPr id="49154" name="图片 1"/>
          <p:cNvPicPr>
            <a:picLocks noChangeAspect="1"/>
          </p:cNvPicPr>
          <p:nvPr/>
        </p:nvPicPr>
        <p:blipFill>
          <a:blip r:embed="rId1"/>
          <a:stretch>
            <a:fillRect/>
          </a:stretch>
        </p:blipFill>
        <p:spPr>
          <a:xfrm>
            <a:off x="111125" y="1360488"/>
            <a:ext cx="8921750" cy="5078412"/>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3"/>
          <p:cNvSpPr>
            <a:spLocks noGrp="1"/>
          </p:cNvSpPr>
          <p:nvPr>
            <p:ph type="title"/>
          </p:nvPr>
        </p:nvSpPr>
        <p:spPr>
          <a:xfrm>
            <a:off x="501650" y="415925"/>
            <a:ext cx="8140700" cy="647700"/>
          </a:xfrm>
        </p:spPr>
        <p:txBody>
          <a:bodyPr vert="horz" wrap="square" lIns="101600" tIns="38100" rIns="76200" bIns="38100" anchor="ctr" anchorCtr="0"/>
          <a:lstStyle/>
          <a:p>
            <a:r>
              <a:rPr lang="zh-CN" altLang="en-US"/>
              <a:t>交通一卡通自动充值软件系统需求</a:t>
            </a:r>
            <a:endParaRPr lang="zh-CN" altLang="en-US"/>
          </a:p>
        </p:txBody>
      </p:sp>
      <p:pic>
        <p:nvPicPr>
          <p:cNvPr id="50178" name="图片 2"/>
          <p:cNvPicPr>
            <a:picLocks noChangeAspect="1"/>
          </p:cNvPicPr>
          <p:nvPr/>
        </p:nvPicPr>
        <p:blipFill>
          <a:blip r:embed="rId1"/>
          <a:stretch>
            <a:fillRect/>
          </a:stretch>
        </p:blipFill>
        <p:spPr>
          <a:xfrm>
            <a:off x="314325" y="1063625"/>
            <a:ext cx="8691563" cy="5253038"/>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3"/>
          <p:cNvSpPr>
            <a:spLocks noGrp="1"/>
          </p:cNvSpPr>
          <p:nvPr>
            <p:ph type="title"/>
          </p:nvPr>
        </p:nvSpPr>
        <p:spPr>
          <a:xfrm>
            <a:off x="501650" y="415925"/>
            <a:ext cx="8140700" cy="647700"/>
          </a:xfrm>
        </p:spPr>
        <p:txBody>
          <a:bodyPr vert="horz" wrap="square" lIns="101600" tIns="38100" rIns="76200" bIns="38100" anchor="ctr" anchorCtr="0"/>
          <a:lstStyle/>
          <a:p>
            <a:r>
              <a:rPr lang="zh-CN" altLang="en-US"/>
              <a:t>交通一卡通自动充值软件系统需求</a:t>
            </a:r>
            <a:endParaRPr lang="zh-CN" altLang="en-US"/>
          </a:p>
        </p:txBody>
      </p:sp>
      <p:pic>
        <p:nvPicPr>
          <p:cNvPr id="51202" name="图片 1"/>
          <p:cNvPicPr>
            <a:picLocks noChangeAspect="1"/>
          </p:cNvPicPr>
          <p:nvPr/>
        </p:nvPicPr>
        <p:blipFill>
          <a:blip r:embed="rId1"/>
          <a:stretch>
            <a:fillRect/>
          </a:stretch>
        </p:blipFill>
        <p:spPr>
          <a:xfrm>
            <a:off x="0" y="1063625"/>
            <a:ext cx="8870950" cy="5202238"/>
          </a:xfrm>
          <a:prstGeom prst="rect">
            <a:avLst/>
          </a:prstGeom>
          <a:noFill/>
          <a:ln w="9525">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3"/>
          <p:cNvSpPr>
            <a:spLocks noGrp="1"/>
          </p:cNvSpPr>
          <p:nvPr>
            <p:ph type="title"/>
          </p:nvPr>
        </p:nvSpPr>
        <p:spPr>
          <a:xfrm>
            <a:off x="501650" y="415925"/>
            <a:ext cx="8140700" cy="647700"/>
          </a:xfrm>
        </p:spPr>
        <p:txBody>
          <a:bodyPr vert="horz" wrap="square" lIns="101600" tIns="38100" rIns="76200" bIns="38100" anchor="ctr" anchorCtr="0"/>
          <a:lstStyle/>
          <a:p>
            <a:r>
              <a:rPr lang="zh-CN" altLang="en-US"/>
              <a:t>交通一卡通自动充值软件系统需求</a:t>
            </a:r>
            <a:endParaRPr lang="zh-CN" altLang="en-US"/>
          </a:p>
        </p:txBody>
      </p:sp>
      <p:pic>
        <p:nvPicPr>
          <p:cNvPr id="52226" name="图片 2"/>
          <p:cNvPicPr>
            <a:picLocks noChangeAspect="1"/>
          </p:cNvPicPr>
          <p:nvPr/>
        </p:nvPicPr>
        <p:blipFill>
          <a:blip r:embed="rId1"/>
          <a:stretch>
            <a:fillRect/>
          </a:stretch>
        </p:blipFill>
        <p:spPr>
          <a:xfrm>
            <a:off x="219075" y="1217613"/>
            <a:ext cx="8704263" cy="5470525"/>
          </a:xfrm>
          <a:prstGeom prst="rect">
            <a:avLst/>
          </a:prstGeom>
          <a:noFill/>
          <a:ln w="9525">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3"/>
          <p:cNvSpPr>
            <a:spLocks noGrp="1"/>
          </p:cNvSpPr>
          <p:nvPr>
            <p:ph type="title"/>
          </p:nvPr>
        </p:nvSpPr>
        <p:spPr>
          <a:xfrm>
            <a:off x="501650" y="415925"/>
            <a:ext cx="8140700" cy="647700"/>
          </a:xfrm>
        </p:spPr>
        <p:txBody>
          <a:bodyPr vert="horz" wrap="square" lIns="101600" tIns="38100" rIns="76200" bIns="38100" anchor="ctr" anchorCtr="0"/>
          <a:lstStyle/>
          <a:p>
            <a:r>
              <a:rPr lang="zh-CN" altLang="en-US"/>
              <a:t>交通一卡通自动充值软件系统需求</a:t>
            </a:r>
            <a:endParaRPr lang="zh-CN" altLang="en-US"/>
          </a:p>
        </p:txBody>
      </p:sp>
      <p:pic>
        <p:nvPicPr>
          <p:cNvPr id="53250" name="图片 2"/>
          <p:cNvPicPr>
            <a:picLocks noChangeAspect="1"/>
          </p:cNvPicPr>
          <p:nvPr/>
        </p:nvPicPr>
        <p:blipFill>
          <a:blip r:embed="rId1"/>
          <a:stretch>
            <a:fillRect/>
          </a:stretch>
        </p:blipFill>
        <p:spPr>
          <a:xfrm>
            <a:off x="304800" y="1239838"/>
            <a:ext cx="8534400" cy="5237162"/>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4000" b="1" i="0" u="none" strike="noStrike" kern="1200" cap="none" spc="200" normalizeH="0" baseline="0" noProof="1">
                <a:ln>
                  <a:noFill/>
                </a:ln>
                <a:solidFill>
                  <a:schemeClr val="tx1"/>
                </a:solidFill>
                <a:effectLst/>
                <a:uLnTx/>
                <a:uFillTx/>
                <a:latin typeface="华文中宋" panose="02010600040101010101" pitchFamily="2" charset="-122"/>
                <a:ea typeface="华文中宋" panose="02010600040101010101" pitchFamily="2" charset="-122"/>
                <a:cs typeface="+mj-cs"/>
                <a:sym typeface="微软雅黑" panose="020B0503020204020204" pitchFamily="34" charset="-122"/>
              </a:rPr>
              <a:t>分析中国象棋中走马的实际情况</a:t>
            </a:r>
            <a:endParaRPr kumimoji="0" lang="zh-CN" altLang="en-US" sz="4000" b="1" i="0" u="none" strike="noStrike" kern="1200" cap="none" spc="200" normalizeH="0" baseline="0" noProof="1">
              <a:ln>
                <a:noFill/>
              </a:ln>
              <a:solidFill>
                <a:schemeClr val="tx1"/>
              </a:solidFill>
              <a:effectLst/>
              <a:uLnTx/>
              <a:uFillTx/>
              <a:latin typeface="华文中宋" panose="02010600040101010101" pitchFamily="2" charset="-122"/>
              <a:ea typeface="华文中宋" panose="02010600040101010101" pitchFamily="2" charset="-122"/>
              <a:cs typeface="+mj-cs"/>
              <a:sym typeface="微软雅黑" panose="020B0503020204020204" pitchFamily="34" charset="-122"/>
            </a:endParaRPr>
          </a:p>
        </p:txBody>
      </p:sp>
      <p:sp>
        <p:nvSpPr>
          <p:cNvPr id="38914" name="Rectangle 3"/>
          <p:cNvSpPr>
            <a:spLocks noGrp="1"/>
          </p:cNvSpPr>
          <p:nvPr>
            <p:ph idx="1"/>
          </p:nvPr>
        </p:nvSpPr>
        <p:spPr>
          <a:xfrm>
            <a:off x="501650" y="1295400"/>
            <a:ext cx="8140700" cy="5041900"/>
          </a:xfrm>
        </p:spPr>
        <p:txBody>
          <a:bodyPr vert="horz" wrap="square" lIns="91440" tIns="45720" rIns="91440" bIns="45720" numCol="1" rtlCol="0" anchor="t" anchorCtr="0" compatLnSpc="1">
            <a:noAutofit/>
          </a:bodyPr>
          <a:lstStyle/>
          <a:p>
            <a:pPr marL="495300" marR="0" lvl="0" indent="-495300"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如果落点在棋盘外</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则不移动棋子；</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495300" marR="0" lvl="0" indent="-495300"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如果落点与起点不构成日字型</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则不移动棋子；</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495300" marR="0" lvl="0" indent="-495300"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如果在落点方向的邻近交叉点有棋子</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绊马腿</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则不移动棋子；</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495300" marR="0" lvl="0" indent="-495300"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落点处有己方棋子</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则不移动棋子</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endPar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495300" marR="0" lvl="0" indent="-495300"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如果不属于</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1-4</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条</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 </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落点处无棋子</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则移动棋子；</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495300" marR="0" lvl="0" indent="-495300"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如果不属于</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1-4</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条</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 </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落点处为对方棋子</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非老将</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则移动棋子并除去对方棋子；</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495300" marR="0" lvl="0" indent="-495300"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如果不属于</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1-4</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条</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且落点处为对方老将</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则移动棋子</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并提示战胜对方</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游戏结束。 </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根据分析明确原因和结果 </a:t>
            </a:r>
            <a:endParaRPr kumimoji="0" lang="zh-CN" altLang="en-US"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40962" name="Rectangle 3"/>
          <p:cNvSpPr>
            <a:spLocks noGrp="1"/>
          </p:cNvSpPr>
          <p:nvPr>
            <p:ph sz="half" idx="1"/>
          </p:nvPr>
        </p:nvSpPr>
        <p:spPr>
          <a:xfrm>
            <a:off x="503238" y="1295400"/>
            <a:ext cx="3962400" cy="5040313"/>
          </a:xfrm>
        </p:spPr>
        <p:txBody>
          <a:bodyPr vert="horz" wrap="square" lIns="91440" tIns="45720" rIns="91440" bIns="45720" numCol="1" rtlCol="0" anchor="t" anchorCtr="0" compatLnSpc="1">
            <a:noAutofit/>
          </a:bodyPr>
          <a:lstStyle/>
          <a:p>
            <a:pPr marL="495300" marR="0" lvl="0" indent="-495300" algn="l" defTabSz="685800" rtl="0" eaLnBrk="1" fontAlgn="auto" latinLnBrk="0" hangingPunct="1">
              <a:lnSpc>
                <a:spcPct val="130000"/>
              </a:lnSpc>
              <a:spcBef>
                <a:spcPts val="0"/>
              </a:spcBef>
              <a:spcAft>
                <a:spcPts val="1000"/>
              </a:spcAft>
              <a:buClrTx/>
              <a:buSzTx/>
              <a:buFontTx/>
              <a:buChar char="•"/>
              <a:defRPr/>
            </a:pP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原因：</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tabLst>
                <a:tab pos="1207135" algn="l"/>
              </a:tabLst>
              <a:defRPr/>
            </a:pP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落点在棋盘上；</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tabLst>
                <a:tab pos="1207135" algn="l"/>
              </a:tabLst>
              <a:defRPr/>
            </a:pP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落点与起点构成日字；</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tabLst>
                <a:tab pos="1207135" algn="l"/>
              </a:tabLst>
              <a:defRPr/>
            </a:pP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落点方向的邻近交叉点无棋子；</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tabLst>
                <a:tab pos="1207135" algn="l"/>
              </a:tabLst>
              <a:defRPr/>
            </a:pP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落点处为自己方棋子；</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tabLst>
                <a:tab pos="1207135" algn="l"/>
              </a:tabLst>
              <a:defRPr/>
            </a:pP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落点处无棋子；</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tabLst>
                <a:tab pos="1207135" algn="l"/>
              </a:tabLst>
              <a:defRPr/>
            </a:pP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落点处为对方棋子</a:t>
            </a:r>
            <a:r>
              <a:rPr kumimoji="0" lang="en-US" altLang="zh-CN"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非老将</a:t>
            </a:r>
            <a:r>
              <a:rPr kumimoji="0" lang="en-US" altLang="zh-CN"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AutoNum type="arabicPeriod"/>
              <a:tabLst>
                <a:tab pos="1207135" algn="l"/>
              </a:tabLst>
              <a:defRPr/>
            </a:pP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落点处为对方老将。</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 </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sp>
        <p:nvSpPr>
          <p:cNvPr id="40963" name="Rectangle 4"/>
          <p:cNvSpPr>
            <a:spLocks noGrp="1"/>
          </p:cNvSpPr>
          <p:nvPr>
            <p:ph sz="half" idx="2"/>
          </p:nvPr>
        </p:nvSpPr>
        <p:spPr>
          <a:xfrm>
            <a:off x="4679950" y="1295400"/>
            <a:ext cx="3962400" cy="5040313"/>
          </a:xfrm>
        </p:spPr>
        <p:txBody>
          <a:bodyPr vert="horz" wrap="square" lIns="91440" tIns="45720" rIns="91440" bIns="45720" numCol="1" anchor="t" anchorCtr="0" compatLnSpc="1">
            <a:noAutofit/>
          </a:bodyPr>
          <a:lstStyle/>
          <a:p>
            <a:pPr marL="495300" marR="0" lvl="0" indent="-495300" algn="l" defTabSz="685800" rtl="0" eaLnBrk="1" fontAlgn="auto" latinLnBrk="0" hangingPunct="1">
              <a:lnSpc>
                <a:spcPct val="130000"/>
              </a:lnSpc>
              <a:spcBef>
                <a:spcPts val="0"/>
              </a:spcBef>
              <a:spcAft>
                <a:spcPts val="1000"/>
              </a:spcAft>
              <a:buClrTx/>
              <a:buSzTx/>
              <a:buFontTx/>
              <a:buChar char="•"/>
              <a:defRPr/>
            </a:pP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结果：</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None/>
              <a:tabLst>
                <a:tab pos="1207135" algn="l"/>
              </a:tabLst>
              <a:defRPr/>
            </a:pPr>
            <a:r>
              <a:rPr kumimoji="0" lang="en-US" altLang="zh-CN"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E1</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、不移动棋子；</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None/>
              <a:tabLst>
                <a:tab pos="1207135" algn="l"/>
              </a:tabLst>
              <a:defRPr/>
            </a:pPr>
            <a:r>
              <a:rPr kumimoji="0" lang="en-US" altLang="zh-CN"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E2</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、移动棋子；</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None/>
              <a:tabLst>
                <a:tab pos="1207135" algn="l"/>
              </a:tabLst>
              <a:defRPr/>
            </a:pPr>
            <a:r>
              <a:rPr kumimoji="0" lang="en-US" altLang="zh-CN"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E3</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、移动棋子</a:t>
            </a:r>
            <a:r>
              <a:rPr kumimoji="0" lang="en-US" altLang="zh-CN"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并除去对方棋子；</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endParaRPr>
          </a:p>
          <a:p>
            <a:pPr marL="908050" marR="0" lvl="1" indent="-436245" algn="l" defTabSz="685800" rtl="0" eaLnBrk="1" fontAlgn="auto" latinLnBrk="0" hangingPunct="1">
              <a:lnSpc>
                <a:spcPct val="130000"/>
              </a:lnSpc>
              <a:spcBef>
                <a:spcPts val="0"/>
              </a:spcBef>
              <a:spcAft>
                <a:spcPts val="1000"/>
              </a:spcAft>
              <a:buClrTx/>
              <a:buSzTx/>
              <a:buFont typeface="Wingdings" panose="05000000000000000000" pitchFamily="2" charset="2"/>
              <a:buNone/>
              <a:tabLst>
                <a:tab pos="1207135" algn="l"/>
              </a:tabLst>
              <a:defRPr/>
            </a:pPr>
            <a:r>
              <a:rPr kumimoji="0" lang="en-US" altLang="zh-CN"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E4</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rPr>
              <a:t>、移动棋子，并提示战胜对方，结束游戏。 </a:t>
            </a:r>
            <a:endPar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因果图法的简介</a:t>
            </a:r>
            <a:endParaRPr kumimoji="0" lang="zh-CN" altLang="en-US" sz="32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1073155" name="Rectangle 3"/>
          <p:cNvSpPr>
            <a:spLocks noGrp="1"/>
          </p:cNvSpPr>
          <p:nvPr>
            <p:ph idx="1"/>
          </p:nvPr>
        </p:nvSpPr>
        <p:spPr>
          <a:xfrm>
            <a:off x="501650" y="1295400"/>
            <a:ext cx="8140700" cy="5041900"/>
          </a:xfrm>
        </p:spPr>
        <p:txBody>
          <a:bodyPr vert="horz" wrap="square" lIns="91440" tIns="45720" rIns="91440" bIns="45720" numCol="1" rtlCol="0" anchor="t" anchorCtr="0" compatLnSpc="1">
            <a:noAutofit/>
          </a:bodyPr>
          <a:lstStyle/>
          <a:p>
            <a:pPr marL="171450" marR="0" lvl="0" indent="-171450" algn="just" defTabSz="685800" rtl="0" eaLnBrk="1" fontAlgn="auto" latinLnBrk="0" hangingPunct="1">
              <a:lnSpc>
                <a:spcPct val="105000"/>
              </a:lnSpc>
              <a:spcBef>
                <a:spcPts val="0"/>
              </a:spcBef>
              <a:spcAft>
                <a:spcPct val="20000"/>
              </a:spcAft>
              <a:buClrTx/>
              <a:buSzTx/>
              <a:buFont typeface="Arial" panose="020B0604020202020204" pitchFamily="34" charset="0"/>
              <a:buChar char="•"/>
              <a:defRPr/>
            </a:pP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使用因果图法的优点：</a:t>
            </a:r>
            <a:endPar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05000"/>
              </a:lnSpc>
              <a:spcBef>
                <a:spcPts val="0"/>
              </a:spcBef>
              <a:spcAft>
                <a:spcPts val="1000"/>
              </a:spcAft>
              <a:buClrTx/>
              <a:buSzTx/>
              <a:buFont typeface="Arial" panose="020B0604020202020204" pitchFamily="34" charset="0"/>
              <a:buNone/>
              <a:defRPr/>
            </a:pP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1</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）考虑到了输入情况的各种组合以及各个输入情况之间的相互制约关系。</a:t>
            </a:r>
            <a:endPar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05000"/>
              </a:lnSpc>
              <a:spcBef>
                <a:spcPts val="0"/>
              </a:spcBef>
              <a:spcAft>
                <a:spcPts val="1000"/>
              </a:spcAft>
              <a:buClrTx/>
              <a:buSzTx/>
              <a:buFont typeface="Arial" panose="020B0604020202020204" pitchFamily="34" charset="0"/>
              <a:buNone/>
              <a:defRPr/>
            </a:pP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2</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）能够帮助测试人员按照一定的步骤，高效率的开发测试用例。</a:t>
            </a:r>
            <a:endPar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05000"/>
              </a:lnSpc>
              <a:spcBef>
                <a:spcPts val="0"/>
              </a:spcBef>
              <a:spcAft>
                <a:spcPts val="1000"/>
              </a:spcAft>
              <a:buClrTx/>
              <a:buSzTx/>
              <a:buFont typeface="Arial" panose="020B0604020202020204" pitchFamily="34" charset="0"/>
              <a:buNone/>
              <a:defRPr/>
            </a:pP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3</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）因果图法是将自然语言规格说明转化成形式语言规格说明的一种严格的方法，可以指出规格说明存在的不完整性和二义性。</a:t>
            </a:r>
            <a:endPar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05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rgbClr val="404040"/>
              </a:solidFill>
              <a:effectLst/>
              <a:uLnTx/>
              <a:uFillTx/>
              <a:latin typeface="+mn-lt"/>
              <a:ea typeface="+mn-ea"/>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73154"/>
                                        </p:tgtEl>
                                        <p:attrNameLst>
                                          <p:attrName>style.visibility</p:attrName>
                                        </p:attrNameLst>
                                      </p:cBhvr>
                                      <p:to>
                                        <p:strVal val="visible"/>
                                      </p:to>
                                    </p:set>
                                    <p:animEffect transition="in" filter="barn(outVertical)">
                                      <p:cBhvr>
                                        <p:cTn id="7" dur="500"/>
                                        <p:tgtEl>
                                          <p:spTgt spid="1073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3155">
                                            <p:txEl>
                                              <p:pRg st="0" end="0"/>
                                            </p:txEl>
                                          </p:spTgt>
                                        </p:tgtEl>
                                        <p:attrNameLst>
                                          <p:attrName>style.visibility</p:attrName>
                                        </p:attrNameLst>
                                      </p:cBhvr>
                                      <p:to>
                                        <p:strVal val="visible"/>
                                      </p:to>
                                    </p:set>
                                    <p:animEffect transition="in" filter="wipe(left)">
                                      <p:cBhvr>
                                        <p:cTn id="12" dur="500"/>
                                        <p:tgtEl>
                                          <p:spTgt spid="10731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3155">
                                            <p:txEl>
                                              <p:pRg st="1" end="1"/>
                                            </p:txEl>
                                          </p:spTgt>
                                        </p:tgtEl>
                                        <p:attrNameLst>
                                          <p:attrName>style.visibility</p:attrName>
                                        </p:attrNameLst>
                                      </p:cBhvr>
                                      <p:to>
                                        <p:strVal val="visible"/>
                                      </p:to>
                                    </p:set>
                                    <p:animEffect transition="in" filter="wipe(left)">
                                      <p:cBhvr>
                                        <p:cTn id="17" dur="500"/>
                                        <p:tgtEl>
                                          <p:spTgt spid="10731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73155">
                                            <p:txEl>
                                              <p:pRg st="2" end="2"/>
                                            </p:txEl>
                                          </p:spTgt>
                                        </p:tgtEl>
                                        <p:attrNameLst>
                                          <p:attrName>style.visibility</p:attrName>
                                        </p:attrNameLst>
                                      </p:cBhvr>
                                      <p:to>
                                        <p:strVal val="visible"/>
                                      </p:to>
                                    </p:set>
                                    <p:animEffect transition="in" filter="wipe(left)">
                                      <p:cBhvr>
                                        <p:cTn id="22" dur="500"/>
                                        <p:tgtEl>
                                          <p:spTgt spid="107315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3155">
                                            <p:txEl>
                                              <p:pRg st="3" end="3"/>
                                            </p:txEl>
                                          </p:spTgt>
                                        </p:tgtEl>
                                        <p:attrNameLst>
                                          <p:attrName>style.visibility</p:attrName>
                                        </p:attrNameLst>
                                      </p:cBhvr>
                                      <p:to>
                                        <p:strVal val="visible"/>
                                      </p:to>
                                    </p:set>
                                    <p:animEffect transition="in" filter="wipe(left)">
                                      <p:cBhvr>
                                        <p:cTn id="27" dur="500"/>
                                        <p:tgtEl>
                                          <p:spTgt spid="1073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3154" grpId="0"/>
      <p:bldP spid="107315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28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添加中间节点</a:t>
            </a:r>
            <a:r>
              <a:rPr kumimoji="0" lang="en-US" altLang="zh-CN" sz="28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11,</a:t>
            </a:r>
            <a:r>
              <a:rPr kumimoji="0" lang="zh-CN" altLang="en-US" sz="28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目的是作为导出结果的进一步原因</a:t>
            </a:r>
            <a:r>
              <a:rPr kumimoji="0" lang="en-US" altLang="zh-CN" sz="28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a:t>
            </a:r>
            <a:r>
              <a:rPr kumimoji="0" lang="zh-CN" altLang="en-US" sz="28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简化因果图导出的判定表</a:t>
            </a:r>
            <a:endParaRPr kumimoji="0" lang="zh-CN" altLang="en-US" sz="28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grpSp>
        <p:nvGrpSpPr>
          <p:cNvPr id="58370" name="Group 48"/>
          <p:cNvGrpSpPr/>
          <p:nvPr/>
        </p:nvGrpSpPr>
        <p:grpSpPr>
          <a:xfrm>
            <a:off x="2636838" y="1636713"/>
            <a:ext cx="6194425" cy="4752975"/>
            <a:chOff x="521" y="1071"/>
            <a:chExt cx="3902" cy="2994"/>
          </a:xfrm>
        </p:grpSpPr>
        <p:sp>
          <p:nvSpPr>
            <p:cNvPr id="58371" name="Oval 4"/>
            <p:cNvSpPr/>
            <p:nvPr/>
          </p:nvSpPr>
          <p:spPr>
            <a:xfrm>
              <a:off x="1156" y="1071"/>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1</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72" name="Oval 5"/>
            <p:cNvSpPr/>
            <p:nvPr/>
          </p:nvSpPr>
          <p:spPr>
            <a:xfrm>
              <a:off x="1155" y="1979"/>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3</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73" name="Oval 6"/>
            <p:cNvSpPr/>
            <p:nvPr/>
          </p:nvSpPr>
          <p:spPr>
            <a:xfrm>
              <a:off x="1156" y="2432"/>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4</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74" name="Oval 7"/>
            <p:cNvSpPr/>
            <p:nvPr/>
          </p:nvSpPr>
          <p:spPr>
            <a:xfrm>
              <a:off x="1156" y="2886"/>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5</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75" name="Oval 8"/>
            <p:cNvSpPr/>
            <p:nvPr/>
          </p:nvSpPr>
          <p:spPr>
            <a:xfrm>
              <a:off x="4150" y="1389"/>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E1</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76" name="Oval 9"/>
            <p:cNvSpPr/>
            <p:nvPr/>
          </p:nvSpPr>
          <p:spPr>
            <a:xfrm>
              <a:off x="1156" y="3793"/>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7</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77" name="Oval 10"/>
            <p:cNvSpPr/>
            <p:nvPr/>
          </p:nvSpPr>
          <p:spPr>
            <a:xfrm>
              <a:off x="1156" y="3340"/>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6</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78" name="Oval 11"/>
            <p:cNvSpPr/>
            <p:nvPr/>
          </p:nvSpPr>
          <p:spPr>
            <a:xfrm>
              <a:off x="1155" y="1525"/>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2</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79" name="Oval 12"/>
            <p:cNvSpPr/>
            <p:nvPr/>
          </p:nvSpPr>
          <p:spPr>
            <a:xfrm>
              <a:off x="4150" y="1979"/>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E2</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80" name="Oval 13"/>
            <p:cNvSpPr/>
            <p:nvPr/>
          </p:nvSpPr>
          <p:spPr>
            <a:xfrm>
              <a:off x="4150" y="2523"/>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E3</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81" name="Oval 14"/>
            <p:cNvSpPr/>
            <p:nvPr/>
          </p:nvSpPr>
          <p:spPr>
            <a:xfrm>
              <a:off x="4150" y="3067"/>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E4</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82" name="Oval 15"/>
            <p:cNvSpPr/>
            <p:nvPr/>
          </p:nvSpPr>
          <p:spPr>
            <a:xfrm>
              <a:off x="2562" y="2205"/>
              <a:ext cx="273" cy="27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lstStyle/>
            <a:p>
              <a:pPr algn="ctr"/>
              <a:r>
                <a:rPr lang="en-US" altLang="zh-CN" b="1" dirty="0">
                  <a:solidFill>
                    <a:srgbClr val="000000"/>
                  </a:solidFill>
                  <a:latin typeface="Verdana" panose="020B0604030504040204" pitchFamily="34" charset="0"/>
                  <a:ea typeface="宋体" panose="02010600030101010101" pitchFamily="2" charset="-122"/>
                </a:rPr>
                <a:t>11</a:t>
              </a:r>
              <a:endParaRPr lang="en-US" altLang="zh-CN" b="1" dirty="0">
                <a:solidFill>
                  <a:srgbClr val="000000"/>
                </a:solidFill>
                <a:latin typeface="Verdana" panose="020B0604030504040204" pitchFamily="34" charset="0"/>
                <a:ea typeface="宋体" panose="02010600030101010101" pitchFamily="2" charset="-122"/>
              </a:endParaRPr>
            </a:p>
          </p:txBody>
        </p:sp>
        <p:sp>
          <p:nvSpPr>
            <p:cNvPr id="58383" name="Line 16"/>
            <p:cNvSpPr/>
            <p:nvPr/>
          </p:nvSpPr>
          <p:spPr>
            <a:xfrm>
              <a:off x="1428" y="1207"/>
              <a:ext cx="2722" cy="318"/>
            </a:xfrm>
            <a:prstGeom prst="line">
              <a:avLst/>
            </a:prstGeom>
            <a:ln w="9525" cap="flat" cmpd="sng">
              <a:solidFill>
                <a:schemeClr val="tx1"/>
              </a:solidFill>
              <a:prstDash val="solid"/>
              <a:round/>
              <a:headEnd type="none" w="med" len="med"/>
              <a:tailEnd type="none" w="med" len="med"/>
            </a:ln>
          </p:spPr>
        </p:sp>
        <p:sp>
          <p:nvSpPr>
            <p:cNvPr id="58384" name="Line 17"/>
            <p:cNvSpPr/>
            <p:nvPr/>
          </p:nvSpPr>
          <p:spPr>
            <a:xfrm flipV="1">
              <a:off x="1428" y="1525"/>
              <a:ext cx="2722" cy="136"/>
            </a:xfrm>
            <a:prstGeom prst="line">
              <a:avLst/>
            </a:prstGeom>
            <a:ln w="9525" cap="flat" cmpd="sng">
              <a:solidFill>
                <a:schemeClr val="tx1"/>
              </a:solidFill>
              <a:prstDash val="solid"/>
              <a:round/>
              <a:headEnd type="none" w="med" len="med"/>
              <a:tailEnd type="none" w="med" len="med"/>
            </a:ln>
          </p:spPr>
        </p:sp>
        <p:sp>
          <p:nvSpPr>
            <p:cNvPr id="58385" name="Line 18"/>
            <p:cNvSpPr/>
            <p:nvPr/>
          </p:nvSpPr>
          <p:spPr>
            <a:xfrm flipV="1">
              <a:off x="1428" y="1525"/>
              <a:ext cx="2722" cy="590"/>
            </a:xfrm>
            <a:prstGeom prst="line">
              <a:avLst/>
            </a:prstGeom>
            <a:ln w="9525" cap="flat" cmpd="sng">
              <a:solidFill>
                <a:schemeClr val="tx1"/>
              </a:solidFill>
              <a:prstDash val="solid"/>
              <a:round/>
              <a:headEnd type="none" w="med" len="med"/>
              <a:tailEnd type="none" w="med" len="med"/>
            </a:ln>
          </p:spPr>
        </p:sp>
        <p:sp>
          <p:nvSpPr>
            <p:cNvPr id="58386" name="Line 19"/>
            <p:cNvSpPr/>
            <p:nvPr/>
          </p:nvSpPr>
          <p:spPr>
            <a:xfrm flipV="1">
              <a:off x="1428" y="2341"/>
              <a:ext cx="1134" cy="227"/>
            </a:xfrm>
            <a:prstGeom prst="line">
              <a:avLst/>
            </a:prstGeom>
            <a:ln w="9525" cap="flat" cmpd="sng">
              <a:solidFill>
                <a:schemeClr val="tx1"/>
              </a:solidFill>
              <a:prstDash val="solid"/>
              <a:round/>
              <a:headEnd type="none" w="med" len="med"/>
              <a:tailEnd type="none" w="med" len="med"/>
            </a:ln>
          </p:spPr>
        </p:sp>
        <p:sp>
          <p:nvSpPr>
            <p:cNvPr id="58387" name="Line 20"/>
            <p:cNvSpPr/>
            <p:nvPr/>
          </p:nvSpPr>
          <p:spPr>
            <a:xfrm flipV="1">
              <a:off x="1428" y="2115"/>
              <a:ext cx="2722" cy="907"/>
            </a:xfrm>
            <a:prstGeom prst="line">
              <a:avLst/>
            </a:prstGeom>
            <a:ln w="9525" cap="flat" cmpd="sng">
              <a:solidFill>
                <a:schemeClr val="tx1"/>
              </a:solidFill>
              <a:prstDash val="solid"/>
              <a:round/>
              <a:headEnd type="none" w="med" len="med"/>
              <a:tailEnd type="none" w="med" len="med"/>
            </a:ln>
          </p:spPr>
        </p:sp>
        <p:sp>
          <p:nvSpPr>
            <p:cNvPr id="58388" name="Line 21"/>
            <p:cNvSpPr/>
            <p:nvPr/>
          </p:nvSpPr>
          <p:spPr>
            <a:xfrm flipV="1">
              <a:off x="1428" y="2659"/>
              <a:ext cx="2722" cy="816"/>
            </a:xfrm>
            <a:prstGeom prst="line">
              <a:avLst/>
            </a:prstGeom>
            <a:ln w="9525" cap="flat" cmpd="sng">
              <a:solidFill>
                <a:schemeClr val="tx1"/>
              </a:solidFill>
              <a:prstDash val="solid"/>
              <a:round/>
              <a:headEnd type="none" w="med" len="med"/>
              <a:tailEnd type="none" w="med" len="med"/>
            </a:ln>
          </p:spPr>
        </p:sp>
        <p:sp>
          <p:nvSpPr>
            <p:cNvPr id="58389" name="Line 22"/>
            <p:cNvSpPr/>
            <p:nvPr/>
          </p:nvSpPr>
          <p:spPr>
            <a:xfrm flipV="1">
              <a:off x="1428" y="3203"/>
              <a:ext cx="2722" cy="726"/>
            </a:xfrm>
            <a:prstGeom prst="line">
              <a:avLst/>
            </a:prstGeom>
            <a:ln w="9525" cap="flat" cmpd="sng">
              <a:solidFill>
                <a:schemeClr val="tx1"/>
              </a:solidFill>
              <a:prstDash val="solid"/>
              <a:round/>
              <a:headEnd type="none" w="med" len="med"/>
              <a:tailEnd type="none" w="med" len="med"/>
            </a:ln>
          </p:spPr>
        </p:sp>
        <p:sp>
          <p:nvSpPr>
            <p:cNvPr id="58390" name="Line 23"/>
            <p:cNvSpPr/>
            <p:nvPr/>
          </p:nvSpPr>
          <p:spPr>
            <a:xfrm>
              <a:off x="2834" y="2341"/>
              <a:ext cx="1316" cy="862"/>
            </a:xfrm>
            <a:prstGeom prst="line">
              <a:avLst/>
            </a:prstGeom>
            <a:ln w="9525" cap="flat" cmpd="sng">
              <a:solidFill>
                <a:schemeClr val="tx1"/>
              </a:solidFill>
              <a:prstDash val="solid"/>
              <a:round/>
              <a:headEnd type="none" w="med" len="med"/>
              <a:tailEnd type="none" w="med" len="med"/>
            </a:ln>
          </p:spPr>
        </p:sp>
        <p:sp>
          <p:nvSpPr>
            <p:cNvPr id="58391" name="Line 24"/>
            <p:cNvSpPr/>
            <p:nvPr/>
          </p:nvSpPr>
          <p:spPr>
            <a:xfrm>
              <a:off x="2834" y="2341"/>
              <a:ext cx="1316" cy="318"/>
            </a:xfrm>
            <a:prstGeom prst="line">
              <a:avLst/>
            </a:prstGeom>
            <a:ln w="9525" cap="flat" cmpd="sng">
              <a:solidFill>
                <a:schemeClr val="tx1"/>
              </a:solidFill>
              <a:prstDash val="solid"/>
              <a:round/>
              <a:headEnd type="none" w="med" len="med"/>
              <a:tailEnd type="none" w="med" len="med"/>
            </a:ln>
          </p:spPr>
        </p:sp>
        <p:sp>
          <p:nvSpPr>
            <p:cNvPr id="58392" name="Line 25"/>
            <p:cNvSpPr/>
            <p:nvPr/>
          </p:nvSpPr>
          <p:spPr>
            <a:xfrm flipV="1">
              <a:off x="2834" y="2115"/>
              <a:ext cx="1316" cy="226"/>
            </a:xfrm>
            <a:prstGeom prst="line">
              <a:avLst/>
            </a:prstGeom>
            <a:ln w="9525" cap="flat" cmpd="sng">
              <a:solidFill>
                <a:schemeClr val="tx1"/>
              </a:solidFill>
              <a:prstDash val="solid"/>
              <a:round/>
              <a:headEnd type="none" w="med" len="med"/>
              <a:tailEnd type="none" w="med" len="med"/>
            </a:ln>
          </p:spPr>
        </p:sp>
        <p:sp>
          <p:nvSpPr>
            <p:cNvPr id="58393" name="Line 26"/>
            <p:cNvSpPr/>
            <p:nvPr/>
          </p:nvSpPr>
          <p:spPr>
            <a:xfrm>
              <a:off x="1428" y="1207"/>
              <a:ext cx="1134" cy="1134"/>
            </a:xfrm>
            <a:prstGeom prst="line">
              <a:avLst/>
            </a:prstGeom>
            <a:ln w="9525" cap="flat" cmpd="sng">
              <a:solidFill>
                <a:schemeClr val="tx1"/>
              </a:solidFill>
              <a:prstDash val="solid"/>
              <a:round/>
              <a:headEnd type="none" w="med" len="med"/>
              <a:tailEnd type="none" w="med" len="med"/>
            </a:ln>
          </p:spPr>
        </p:sp>
        <p:sp>
          <p:nvSpPr>
            <p:cNvPr id="58394" name="Line 27"/>
            <p:cNvSpPr/>
            <p:nvPr/>
          </p:nvSpPr>
          <p:spPr>
            <a:xfrm>
              <a:off x="1428" y="1661"/>
              <a:ext cx="1134" cy="680"/>
            </a:xfrm>
            <a:prstGeom prst="line">
              <a:avLst/>
            </a:prstGeom>
            <a:ln w="9525" cap="flat" cmpd="sng">
              <a:solidFill>
                <a:schemeClr val="tx1"/>
              </a:solidFill>
              <a:prstDash val="solid"/>
              <a:round/>
              <a:headEnd type="none" w="med" len="med"/>
              <a:tailEnd type="none" w="med" len="med"/>
            </a:ln>
          </p:spPr>
        </p:sp>
        <p:sp>
          <p:nvSpPr>
            <p:cNvPr id="58395" name="Line 28"/>
            <p:cNvSpPr/>
            <p:nvPr/>
          </p:nvSpPr>
          <p:spPr>
            <a:xfrm>
              <a:off x="1428" y="2115"/>
              <a:ext cx="1134" cy="226"/>
            </a:xfrm>
            <a:prstGeom prst="line">
              <a:avLst/>
            </a:prstGeom>
            <a:ln w="9525" cap="flat" cmpd="sng">
              <a:solidFill>
                <a:schemeClr val="tx1"/>
              </a:solidFill>
              <a:prstDash val="solid"/>
              <a:round/>
              <a:headEnd type="none" w="med" len="med"/>
              <a:tailEnd type="none" w="med" len="med"/>
            </a:ln>
          </p:spPr>
        </p:sp>
        <p:sp>
          <p:nvSpPr>
            <p:cNvPr id="58396" name="Text Box 29"/>
            <p:cNvSpPr txBox="1"/>
            <p:nvPr/>
          </p:nvSpPr>
          <p:spPr>
            <a:xfrm>
              <a:off x="2789" y="1479"/>
              <a:ext cx="227" cy="231"/>
            </a:xfrm>
            <a:prstGeom prst="rect">
              <a:avLst/>
            </a:prstGeom>
            <a:noFill/>
            <a:ln w="9525">
              <a:noFill/>
            </a:ln>
          </p:spPr>
          <p:txBody>
            <a:bodyPr anchor="t" anchorCtr="0">
              <a:spAutoFit/>
            </a:bodyPr>
            <a:lstStyle/>
            <a:p>
              <a:pPr>
                <a:spcBef>
                  <a:spcPct val="50000"/>
                </a:spcBef>
              </a:pPr>
              <a:r>
                <a:rPr lang="zh-CN" altLang="en-US" b="1" dirty="0">
                  <a:solidFill>
                    <a:srgbClr val="000000"/>
                  </a:solidFill>
                  <a:latin typeface="Verdana" panose="020B0604030504040204" pitchFamily="34" charset="0"/>
                  <a:ea typeface="宋体" panose="02010600030101010101" pitchFamily="2" charset="-122"/>
                </a:rPr>
                <a:t>～</a:t>
              </a:r>
              <a:endParaRPr lang="zh-CN" altLang="en-US" b="1" dirty="0">
                <a:solidFill>
                  <a:srgbClr val="000000"/>
                </a:solidFill>
                <a:latin typeface="Verdana" panose="020B0604030504040204" pitchFamily="34" charset="0"/>
                <a:ea typeface="宋体" panose="02010600030101010101" pitchFamily="2" charset="-122"/>
              </a:endParaRPr>
            </a:p>
          </p:txBody>
        </p:sp>
        <p:sp>
          <p:nvSpPr>
            <p:cNvPr id="58397" name="Text Box 30"/>
            <p:cNvSpPr txBox="1"/>
            <p:nvPr/>
          </p:nvSpPr>
          <p:spPr>
            <a:xfrm>
              <a:off x="2789" y="1252"/>
              <a:ext cx="227" cy="231"/>
            </a:xfrm>
            <a:prstGeom prst="rect">
              <a:avLst/>
            </a:prstGeom>
            <a:noFill/>
            <a:ln w="9525">
              <a:noFill/>
            </a:ln>
          </p:spPr>
          <p:txBody>
            <a:bodyPr anchor="t" anchorCtr="0">
              <a:spAutoFit/>
            </a:bodyPr>
            <a:lstStyle/>
            <a:p>
              <a:pPr>
                <a:spcBef>
                  <a:spcPct val="50000"/>
                </a:spcBef>
              </a:pPr>
              <a:r>
                <a:rPr lang="zh-CN" altLang="en-US" b="1" dirty="0">
                  <a:solidFill>
                    <a:srgbClr val="000000"/>
                  </a:solidFill>
                  <a:latin typeface="Verdana" panose="020B0604030504040204" pitchFamily="34" charset="0"/>
                  <a:ea typeface="宋体" panose="02010600030101010101" pitchFamily="2" charset="-122"/>
                </a:rPr>
                <a:t>～</a:t>
              </a:r>
              <a:endParaRPr lang="zh-CN" altLang="en-US" b="1" dirty="0">
                <a:solidFill>
                  <a:srgbClr val="000000"/>
                </a:solidFill>
                <a:latin typeface="Verdana" panose="020B0604030504040204" pitchFamily="34" charset="0"/>
                <a:ea typeface="宋体" panose="02010600030101010101" pitchFamily="2" charset="-122"/>
              </a:endParaRPr>
            </a:p>
          </p:txBody>
        </p:sp>
        <p:sp>
          <p:nvSpPr>
            <p:cNvPr id="58398" name="Text Box 31"/>
            <p:cNvSpPr txBox="1"/>
            <p:nvPr/>
          </p:nvSpPr>
          <p:spPr>
            <a:xfrm>
              <a:off x="2789" y="1661"/>
              <a:ext cx="227" cy="231"/>
            </a:xfrm>
            <a:prstGeom prst="rect">
              <a:avLst/>
            </a:prstGeom>
            <a:noFill/>
            <a:ln w="9525">
              <a:noFill/>
            </a:ln>
          </p:spPr>
          <p:txBody>
            <a:bodyPr anchor="t" anchorCtr="0">
              <a:spAutoFit/>
            </a:bodyPr>
            <a:lstStyle/>
            <a:p>
              <a:pPr>
                <a:spcBef>
                  <a:spcPct val="50000"/>
                </a:spcBef>
              </a:pPr>
              <a:r>
                <a:rPr lang="zh-CN" altLang="en-US" b="1" dirty="0">
                  <a:solidFill>
                    <a:srgbClr val="000000"/>
                  </a:solidFill>
                  <a:latin typeface="Verdana" panose="020B0604030504040204" pitchFamily="34" charset="0"/>
                  <a:ea typeface="宋体" panose="02010600030101010101" pitchFamily="2" charset="-122"/>
                </a:rPr>
                <a:t>～</a:t>
              </a:r>
              <a:endParaRPr lang="zh-CN" altLang="en-US" b="1" dirty="0">
                <a:solidFill>
                  <a:srgbClr val="000000"/>
                </a:solidFill>
                <a:latin typeface="Verdana" panose="020B0604030504040204" pitchFamily="34" charset="0"/>
                <a:ea typeface="宋体" panose="02010600030101010101" pitchFamily="2" charset="-122"/>
              </a:endParaRPr>
            </a:p>
          </p:txBody>
        </p:sp>
        <p:sp>
          <p:nvSpPr>
            <p:cNvPr id="58399" name="Arc 32"/>
            <p:cNvSpPr/>
            <p:nvPr/>
          </p:nvSpPr>
          <p:spPr>
            <a:xfrm flipH="1">
              <a:off x="3832" y="1491"/>
              <a:ext cx="46" cy="148"/>
            </a:xfrm>
            <a:custGeom>
              <a:avLst/>
              <a:gdLst/>
              <a:ahLst/>
              <a:cxnLst>
                <a:cxn ang="0">
                  <a:pos x="15270" y="-1"/>
                </a:cxn>
                <a:cxn ang="0">
                  <a:pos x="21600" y="15277"/>
                </a:cxn>
                <a:cxn ang="0">
                  <a:pos x="14579" y="31213"/>
                </a:cxn>
                <a:cxn ang="0">
                  <a:pos x="15270" y="-1"/>
                </a:cxn>
                <a:cxn ang="0">
                  <a:pos x="21600" y="15277"/>
                </a:cxn>
                <a:cxn ang="0">
                  <a:pos x="14579" y="31213"/>
                </a:cxn>
                <a:cxn ang="0">
                  <a:pos x="0" y="15277"/>
                </a:cxn>
              </a:cxnLst>
              <a:rect l="0" t="0" r="0" b="0"/>
              <a:pathLst>
                <a:path w="21600" h="31214" fill="none">
                  <a:moveTo>
                    <a:pt x="15270" y="-1"/>
                  </a:moveTo>
                  <a:cubicBezTo>
                    <a:pt x="19322" y="4051"/>
                    <a:pt x="21600" y="9546"/>
                    <a:pt x="21600" y="15277"/>
                  </a:cubicBezTo>
                  <a:cubicBezTo>
                    <a:pt x="21600" y="21339"/>
                    <a:pt x="19052" y="27122"/>
                    <a:pt x="14579" y="31213"/>
                  </a:cubicBezTo>
                </a:path>
                <a:path w="21600" h="31214" stroke="0">
                  <a:moveTo>
                    <a:pt x="15270" y="-1"/>
                  </a:moveTo>
                  <a:cubicBezTo>
                    <a:pt x="19322" y="4051"/>
                    <a:pt x="21600" y="9546"/>
                    <a:pt x="21600" y="15277"/>
                  </a:cubicBezTo>
                  <a:cubicBezTo>
                    <a:pt x="21600" y="21339"/>
                    <a:pt x="19052" y="27122"/>
                    <a:pt x="14579" y="31213"/>
                  </a:cubicBezTo>
                  <a:lnTo>
                    <a:pt x="0" y="15277"/>
                  </a:lnTo>
                  <a:close/>
                </a:path>
              </a:pathLst>
            </a:custGeom>
            <a:noFill/>
            <a:ln w="9525" cap="flat" cmpd="sng">
              <a:solidFill>
                <a:schemeClr val="tx1"/>
              </a:solidFill>
              <a:prstDash val="solid"/>
              <a:round/>
              <a:headEnd type="none" w="med" len="med"/>
              <a:tailEnd type="none" w="med" len="med"/>
            </a:ln>
          </p:spPr>
          <p:txBody>
            <a:bodyPr/>
            <a:lstStyle/>
            <a:p>
              <a:endParaRPr lang="zh-CN" altLang="en-US"/>
            </a:p>
          </p:txBody>
        </p:sp>
        <p:sp>
          <p:nvSpPr>
            <p:cNvPr id="58400" name="Arc 33"/>
            <p:cNvSpPr/>
            <p:nvPr/>
          </p:nvSpPr>
          <p:spPr>
            <a:xfrm flipH="1">
              <a:off x="3923" y="2160"/>
              <a:ext cx="46" cy="28"/>
            </a:xfrm>
            <a:custGeom>
              <a:avLst/>
              <a:gdLst/>
              <a:ahLst/>
              <a:cxnLst>
                <a:cxn ang="0">
                  <a:pos x="21044" y="0"/>
                </a:cxn>
                <a:cxn ang="0">
                  <a:pos x="21600" y="4865"/>
                </a:cxn>
                <a:cxn ang="0">
                  <a:pos x="21426" y="7594"/>
                </a:cxn>
                <a:cxn ang="0">
                  <a:pos x="21044" y="0"/>
                </a:cxn>
                <a:cxn ang="0">
                  <a:pos x="21600" y="4865"/>
                </a:cxn>
                <a:cxn ang="0">
                  <a:pos x="21426" y="7594"/>
                </a:cxn>
                <a:cxn ang="0">
                  <a:pos x="0" y="4865"/>
                </a:cxn>
              </a:cxnLst>
              <a:rect l="0" t="0" r="0" b="0"/>
              <a:pathLst>
                <a:path w="21600" h="7595" fill="none">
                  <a:moveTo>
                    <a:pt x="21044" y="0"/>
                  </a:moveTo>
                  <a:cubicBezTo>
                    <a:pt x="21413" y="1595"/>
                    <a:pt x="21600" y="3227"/>
                    <a:pt x="21600" y="4865"/>
                  </a:cubicBezTo>
                  <a:cubicBezTo>
                    <a:pt x="21600" y="5777"/>
                    <a:pt x="21542" y="6689"/>
                    <a:pt x="21426" y="7594"/>
                  </a:cubicBezTo>
                </a:path>
                <a:path w="21600" h="7595" stroke="0">
                  <a:moveTo>
                    <a:pt x="21044" y="0"/>
                  </a:moveTo>
                  <a:cubicBezTo>
                    <a:pt x="21413" y="1595"/>
                    <a:pt x="21600" y="3227"/>
                    <a:pt x="21600" y="4865"/>
                  </a:cubicBezTo>
                  <a:cubicBezTo>
                    <a:pt x="21600" y="5777"/>
                    <a:pt x="21542" y="6689"/>
                    <a:pt x="21426" y="7594"/>
                  </a:cubicBezTo>
                  <a:lnTo>
                    <a:pt x="0" y="4865"/>
                  </a:lnTo>
                  <a:close/>
                </a:path>
              </a:pathLst>
            </a:custGeom>
            <a:noFill/>
            <a:ln w="9525" cap="flat" cmpd="sng">
              <a:solidFill>
                <a:schemeClr val="tx1"/>
              </a:solidFill>
              <a:prstDash val="solid"/>
              <a:round/>
              <a:headEnd type="none" w="med" len="med"/>
              <a:tailEnd type="none" w="med" len="med"/>
            </a:ln>
          </p:spPr>
          <p:txBody>
            <a:bodyPr/>
            <a:lstStyle/>
            <a:p>
              <a:endParaRPr lang="zh-CN" altLang="en-US"/>
            </a:p>
          </p:txBody>
        </p:sp>
        <p:sp>
          <p:nvSpPr>
            <p:cNvPr id="58401" name="Arc 34"/>
            <p:cNvSpPr/>
            <p:nvPr/>
          </p:nvSpPr>
          <p:spPr>
            <a:xfrm rot="-45172" flipH="1">
              <a:off x="2424" y="2255"/>
              <a:ext cx="93" cy="96"/>
            </a:xfrm>
            <a:custGeom>
              <a:avLst/>
              <a:gdLst/>
              <a:ahLst/>
              <a:cxnLst>
                <a:cxn ang="0">
                  <a:pos x="8768" y="0"/>
                </a:cxn>
                <a:cxn ang="0">
                  <a:pos x="21600" y="19740"/>
                </a:cxn>
                <a:cxn ang="0">
                  <a:pos x="20800" y="25563"/>
                </a:cxn>
                <a:cxn ang="0">
                  <a:pos x="8768" y="0"/>
                </a:cxn>
                <a:cxn ang="0">
                  <a:pos x="21600" y="19740"/>
                </a:cxn>
                <a:cxn ang="0">
                  <a:pos x="20800" y="25563"/>
                </a:cxn>
                <a:cxn ang="0">
                  <a:pos x="0" y="19740"/>
                </a:cxn>
              </a:cxnLst>
              <a:rect l="0" t="0" r="0" b="0"/>
              <a:pathLst>
                <a:path w="21600" h="25563" fill="none">
                  <a:moveTo>
                    <a:pt x="8768" y="0"/>
                  </a:moveTo>
                  <a:cubicBezTo>
                    <a:pt x="16571" y="3466"/>
                    <a:pt x="21600" y="11202"/>
                    <a:pt x="21600" y="19740"/>
                  </a:cubicBezTo>
                  <a:cubicBezTo>
                    <a:pt x="21600" y="21708"/>
                    <a:pt x="21330" y="23667"/>
                    <a:pt x="20800" y="25563"/>
                  </a:cubicBezTo>
                </a:path>
                <a:path w="21600" h="25563" stroke="0">
                  <a:moveTo>
                    <a:pt x="8768" y="0"/>
                  </a:moveTo>
                  <a:cubicBezTo>
                    <a:pt x="16571" y="3466"/>
                    <a:pt x="21600" y="11202"/>
                    <a:pt x="21600" y="19740"/>
                  </a:cubicBezTo>
                  <a:cubicBezTo>
                    <a:pt x="21600" y="21708"/>
                    <a:pt x="21330" y="23667"/>
                    <a:pt x="20800" y="25563"/>
                  </a:cubicBezTo>
                  <a:lnTo>
                    <a:pt x="0" y="19740"/>
                  </a:lnTo>
                  <a:close/>
                </a:path>
              </a:pathLst>
            </a:custGeom>
            <a:noFill/>
            <a:ln w="9525" cap="flat" cmpd="sng">
              <a:solidFill>
                <a:schemeClr val="tx1"/>
              </a:solidFill>
              <a:prstDash val="solid"/>
              <a:round/>
              <a:headEnd type="none" w="med" len="med"/>
              <a:tailEnd type="none" w="med" len="med"/>
            </a:ln>
          </p:spPr>
          <p:txBody>
            <a:bodyPr/>
            <a:lstStyle/>
            <a:p>
              <a:endParaRPr lang="zh-CN" altLang="en-US"/>
            </a:p>
          </p:txBody>
        </p:sp>
        <p:sp>
          <p:nvSpPr>
            <p:cNvPr id="58402" name="Arc 35"/>
            <p:cNvSpPr/>
            <p:nvPr/>
          </p:nvSpPr>
          <p:spPr>
            <a:xfrm flipH="1">
              <a:off x="4014" y="2631"/>
              <a:ext cx="46" cy="67"/>
            </a:xfrm>
            <a:custGeom>
              <a:avLst/>
              <a:gdLst/>
              <a:ahLst/>
              <a:cxnLst>
                <a:cxn ang="0">
                  <a:pos x="19337" y="0"/>
                </a:cxn>
                <a:cxn ang="0">
                  <a:pos x="21600" y="9623"/>
                </a:cxn>
                <a:cxn ang="0">
                  <a:pos x="19952" y="17897"/>
                </a:cxn>
                <a:cxn ang="0">
                  <a:pos x="19337" y="0"/>
                </a:cxn>
                <a:cxn ang="0">
                  <a:pos x="21600" y="9623"/>
                </a:cxn>
                <a:cxn ang="0">
                  <a:pos x="19952" y="17897"/>
                </a:cxn>
                <a:cxn ang="0">
                  <a:pos x="0" y="9623"/>
                </a:cxn>
              </a:cxnLst>
              <a:rect l="0" t="0" r="0" b="0"/>
              <a:pathLst>
                <a:path w="21600" h="17897" fill="none">
                  <a:moveTo>
                    <a:pt x="19337" y="0"/>
                  </a:moveTo>
                  <a:cubicBezTo>
                    <a:pt x="20825" y="2989"/>
                    <a:pt x="21600" y="6283"/>
                    <a:pt x="21600" y="9623"/>
                  </a:cubicBezTo>
                  <a:cubicBezTo>
                    <a:pt x="21600" y="12462"/>
                    <a:pt x="21040" y="15274"/>
                    <a:pt x="19952" y="17897"/>
                  </a:cubicBezTo>
                </a:path>
                <a:path w="21600" h="17897" stroke="0">
                  <a:moveTo>
                    <a:pt x="19337" y="0"/>
                  </a:moveTo>
                  <a:cubicBezTo>
                    <a:pt x="20825" y="2989"/>
                    <a:pt x="21600" y="6283"/>
                    <a:pt x="21600" y="9623"/>
                  </a:cubicBezTo>
                  <a:cubicBezTo>
                    <a:pt x="21600" y="12462"/>
                    <a:pt x="21040" y="15274"/>
                    <a:pt x="19952" y="17897"/>
                  </a:cubicBezTo>
                  <a:lnTo>
                    <a:pt x="0" y="9623"/>
                  </a:lnTo>
                  <a:close/>
                </a:path>
              </a:pathLst>
            </a:custGeom>
            <a:noFill/>
            <a:ln w="9525" cap="flat" cmpd="sng">
              <a:solidFill>
                <a:schemeClr val="tx1"/>
              </a:solidFill>
              <a:prstDash val="solid"/>
              <a:round/>
              <a:headEnd type="none" w="med" len="med"/>
              <a:tailEnd type="none" w="med" len="med"/>
            </a:ln>
          </p:spPr>
          <p:txBody>
            <a:bodyPr/>
            <a:lstStyle/>
            <a:p>
              <a:endParaRPr lang="zh-CN" altLang="en-US"/>
            </a:p>
          </p:txBody>
        </p:sp>
        <p:sp>
          <p:nvSpPr>
            <p:cNvPr id="58403" name="Arc 36"/>
            <p:cNvSpPr/>
            <p:nvPr/>
          </p:nvSpPr>
          <p:spPr>
            <a:xfrm flipH="1">
              <a:off x="4059" y="3158"/>
              <a:ext cx="46" cy="64"/>
            </a:xfrm>
            <a:custGeom>
              <a:avLst/>
              <a:gdLst/>
              <a:ahLst/>
              <a:cxnLst>
                <a:cxn ang="0">
                  <a:pos x="16157" y="0"/>
                </a:cxn>
                <a:cxn ang="0">
                  <a:pos x="21600" y="14335"/>
                </a:cxn>
                <a:cxn ang="0">
                  <a:pos x="21430" y="17034"/>
                </a:cxn>
                <a:cxn ang="0">
                  <a:pos x="16157" y="0"/>
                </a:cxn>
                <a:cxn ang="0">
                  <a:pos x="21600" y="14335"/>
                </a:cxn>
                <a:cxn ang="0">
                  <a:pos x="21430" y="17034"/>
                </a:cxn>
                <a:cxn ang="0">
                  <a:pos x="0" y="14335"/>
                </a:cxn>
              </a:cxnLst>
              <a:rect l="0" t="0" r="0" b="0"/>
              <a:pathLst>
                <a:path w="21600" h="17035" fill="none">
                  <a:moveTo>
                    <a:pt x="16157" y="0"/>
                  </a:moveTo>
                  <a:cubicBezTo>
                    <a:pt x="19663" y="3952"/>
                    <a:pt x="21600" y="9051"/>
                    <a:pt x="21600" y="14335"/>
                  </a:cubicBezTo>
                  <a:cubicBezTo>
                    <a:pt x="21600" y="15237"/>
                    <a:pt x="21543" y="16139"/>
                    <a:pt x="21430" y="17034"/>
                  </a:cubicBezTo>
                </a:path>
                <a:path w="21600" h="17035" stroke="0">
                  <a:moveTo>
                    <a:pt x="16157" y="0"/>
                  </a:moveTo>
                  <a:cubicBezTo>
                    <a:pt x="19663" y="3952"/>
                    <a:pt x="21600" y="9051"/>
                    <a:pt x="21600" y="14335"/>
                  </a:cubicBezTo>
                  <a:cubicBezTo>
                    <a:pt x="21600" y="15237"/>
                    <a:pt x="21543" y="16139"/>
                    <a:pt x="21430" y="17034"/>
                  </a:cubicBezTo>
                  <a:lnTo>
                    <a:pt x="0" y="14335"/>
                  </a:lnTo>
                  <a:close/>
                </a:path>
              </a:pathLst>
            </a:custGeom>
            <a:noFill/>
            <a:ln w="9525" cap="flat" cmpd="sng">
              <a:solidFill>
                <a:schemeClr val="tx1"/>
              </a:solidFill>
              <a:prstDash val="solid"/>
              <a:round/>
              <a:headEnd type="none" w="med" len="med"/>
              <a:tailEnd type="none" w="med" len="med"/>
            </a:ln>
          </p:spPr>
          <p:txBody>
            <a:bodyPr/>
            <a:lstStyle/>
            <a:p>
              <a:endParaRPr lang="zh-CN" altLang="en-US"/>
            </a:p>
          </p:txBody>
        </p:sp>
        <p:sp>
          <p:nvSpPr>
            <p:cNvPr id="58404" name="Text Box 37"/>
            <p:cNvSpPr txBox="1"/>
            <p:nvPr/>
          </p:nvSpPr>
          <p:spPr>
            <a:xfrm>
              <a:off x="3651" y="1434"/>
              <a:ext cx="227" cy="231"/>
            </a:xfrm>
            <a:prstGeom prst="rect">
              <a:avLst/>
            </a:prstGeom>
            <a:noFill/>
            <a:ln w="9525">
              <a:noFill/>
            </a:ln>
          </p:spPr>
          <p:txBody>
            <a:bodyPr anchor="t" anchorCtr="0">
              <a:spAutoFit/>
            </a:bodyPr>
            <a:lstStyle/>
            <a:p>
              <a:pPr>
                <a:spcBef>
                  <a:spcPct val="50000"/>
                </a:spcBef>
              </a:pPr>
              <a:r>
                <a:rPr lang="en-US" altLang="zh-CN" dirty="0">
                  <a:solidFill>
                    <a:srgbClr val="000000"/>
                  </a:solidFill>
                  <a:latin typeface="Verdana" panose="020B0604030504040204" pitchFamily="34" charset="0"/>
                  <a:ea typeface="宋体" panose="02010600030101010101" pitchFamily="2" charset="-122"/>
                </a:rPr>
                <a:t>V</a:t>
              </a:r>
              <a:endParaRPr lang="en-US" altLang="zh-CN" dirty="0">
                <a:solidFill>
                  <a:srgbClr val="000000"/>
                </a:solidFill>
                <a:latin typeface="Verdana" panose="020B0604030504040204" pitchFamily="34" charset="0"/>
                <a:ea typeface="宋体" panose="02010600030101010101" pitchFamily="2" charset="-122"/>
              </a:endParaRPr>
            </a:p>
          </p:txBody>
        </p:sp>
        <p:sp>
          <p:nvSpPr>
            <p:cNvPr id="58405" name="Text Box 38"/>
            <p:cNvSpPr txBox="1"/>
            <p:nvPr/>
          </p:nvSpPr>
          <p:spPr>
            <a:xfrm rot="10800000">
              <a:off x="3696" y="2568"/>
              <a:ext cx="227" cy="231"/>
            </a:xfrm>
            <a:prstGeom prst="rect">
              <a:avLst/>
            </a:prstGeom>
            <a:noFill/>
            <a:ln w="9525">
              <a:noFill/>
            </a:ln>
          </p:spPr>
          <p:txBody>
            <a:bodyPr anchor="t" anchorCtr="0">
              <a:spAutoFit/>
            </a:bodyPr>
            <a:lstStyle/>
            <a:p>
              <a:pPr>
                <a:spcBef>
                  <a:spcPct val="50000"/>
                </a:spcBef>
              </a:pPr>
              <a:r>
                <a:rPr lang="en-US" altLang="zh-CN" dirty="0">
                  <a:solidFill>
                    <a:srgbClr val="000000"/>
                  </a:solidFill>
                  <a:latin typeface="Verdana" panose="020B0604030504040204" pitchFamily="34" charset="0"/>
                  <a:ea typeface="宋体" panose="02010600030101010101" pitchFamily="2" charset="-122"/>
                </a:rPr>
                <a:t>V</a:t>
              </a:r>
              <a:endParaRPr lang="en-US" altLang="zh-CN" dirty="0">
                <a:solidFill>
                  <a:srgbClr val="000000"/>
                </a:solidFill>
                <a:latin typeface="Verdana" panose="020B0604030504040204" pitchFamily="34" charset="0"/>
                <a:ea typeface="宋体" panose="02010600030101010101" pitchFamily="2" charset="-122"/>
              </a:endParaRPr>
            </a:p>
          </p:txBody>
        </p:sp>
        <p:sp>
          <p:nvSpPr>
            <p:cNvPr id="58406" name="Text Box 39"/>
            <p:cNvSpPr txBox="1"/>
            <p:nvPr/>
          </p:nvSpPr>
          <p:spPr>
            <a:xfrm rot="10800000">
              <a:off x="3742" y="3067"/>
              <a:ext cx="227" cy="231"/>
            </a:xfrm>
            <a:prstGeom prst="rect">
              <a:avLst/>
            </a:prstGeom>
            <a:noFill/>
            <a:ln w="9525">
              <a:noFill/>
            </a:ln>
          </p:spPr>
          <p:txBody>
            <a:bodyPr anchor="t" anchorCtr="0">
              <a:spAutoFit/>
            </a:bodyPr>
            <a:lstStyle/>
            <a:p>
              <a:pPr>
                <a:spcBef>
                  <a:spcPct val="50000"/>
                </a:spcBef>
              </a:pPr>
              <a:r>
                <a:rPr lang="en-US" altLang="zh-CN" dirty="0">
                  <a:solidFill>
                    <a:srgbClr val="000000"/>
                  </a:solidFill>
                  <a:latin typeface="Verdana" panose="020B0604030504040204" pitchFamily="34" charset="0"/>
                  <a:ea typeface="宋体" panose="02010600030101010101" pitchFamily="2" charset="-122"/>
                </a:rPr>
                <a:t>V</a:t>
              </a:r>
              <a:endParaRPr lang="en-US" altLang="zh-CN" dirty="0">
                <a:solidFill>
                  <a:srgbClr val="000000"/>
                </a:solidFill>
                <a:latin typeface="Verdana" panose="020B0604030504040204" pitchFamily="34" charset="0"/>
                <a:ea typeface="宋体" panose="02010600030101010101" pitchFamily="2" charset="-122"/>
              </a:endParaRPr>
            </a:p>
          </p:txBody>
        </p:sp>
        <p:sp>
          <p:nvSpPr>
            <p:cNvPr id="58407" name="Text Box 40"/>
            <p:cNvSpPr txBox="1"/>
            <p:nvPr/>
          </p:nvSpPr>
          <p:spPr>
            <a:xfrm rot="10800000">
              <a:off x="2154" y="2156"/>
              <a:ext cx="227" cy="231"/>
            </a:xfrm>
            <a:prstGeom prst="rect">
              <a:avLst/>
            </a:prstGeom>
            <a:noFill/>
            <a:ln w="9525">
              <a:noFill/>
            </a:ln>
          </p:spPr>
          <p:txBody>
            <a:bodyPr anchor="t" anchorCtr="0">
              <a:spAutoFit/>
            </a:bodyPr>
            <a:lstStyle/>
            <a:p>
              <a:pPr>
                <a:spcBef>
                  <a:spcPct val="50000"/>
                </a:spcBef>
              </a:pPr>
              <a:r>
                <a:rPr lang="en-US" altLang="zh-CN" dirty="0">
                  <a:solidFill>
                    <a:srgbClr val="000000"/>
                  </a:solidFill>
                  <a:latin typeface="Verdana" panose="020B0604030504040204" pitchFamily="34" charset="0"/>
                  <a:ea typeface="宋体" panose="02010600030101010101" pitchFamily="2" charset="-122"/>
                </a:rPr>
                <a:t>V</a:t>
              </a:r>
              <a:endParaRPr lang="en-US" altLang="zh-CN" dirty="0">
                <a:solidFill>
                  <a:srgbClr val="000000"/>
                </a:solidFill>
                <a:latin typeface="Verdana" panose="020B0604030504040204" pitchFamily="34" charset="0"/>
                <a:ea typeface="宋体" panose="02010600030101010101" pitchFamily="2" charset="-122"/>
              </a:endParaRPr>
            </a:p>
          </p:txBody>
        </p:sp>
        <p:sp>
          <p:nvSpPr>
            <p:cNvPr id="58408" name="Line 41"/>
            <p:cNvSpPr/>
            <p:nvPr/>
          </p:nvSpPr>
          <p:spPr>
            <a:xfrm flipV="1">
              <a:off x="793" y="3022"/>
              <a:ext cx="363" cy="408"/>
            </a:xfrm>
            <a:prstGeom prst="line">
              <a:avLst/>
            </a:prstGeom>
            <a:ln w="9525" cap="flat" cmpd="sng">
              <a:solidFill>
                <a:schemeClr val="tx1"/>
              </a:solidFill>
              <a:prstDash val="dash"/>
              <a:round/>
              <a:headEnd type="none" w="med" len="med"/>
              <a:tailEnd type="none" w="med" len="med"/>
            </a:ln>
          </p:spPr>
        </p:sp>
        <p:sp>
          <p:nvSpPr>
            <p:cNvPr id="58409" name="Line 42"/>
            <p:cNvSpPr/>
            <p:nvPr/>
          </p:nvSpPr>
          <p:spPr>
            <a:xfrm>
              <a:off x="793" y="3430"/>
              <a:ext cx="363" cy="45"/>
            </a:xfrm>
            <a:prstGeom prst="line">
              <a:avLst/>
            </a:prstGeom>
            <a:ln w="9525" cap="flat" cmpd="sng">
              <a:solidFill>
                <a:schemeClr val="tx1"/>
              </a:solidFill>
              <a:prstDash val="dash"/>
              <a:round/>
              <a:headEnd type="none" w="med" len="med"/>
              <a:tailEnd type="none" w="med" len="med"/>
            </a:ln>
          </p:spPr>
        </p:sp>
        <p:sp>
          <p:nvSpPr>
            <p:cNvPr id="58410" name="Line 43"/>
            <p:cNvSpPr/>
            <p:nvPr/>
          </p:nvSpPr>
          <p:spPr>
            <a:xfrm>
              <a:off x="793" y="3430"/>
              <a:ext cx="363" cy="499"/>
            </a:xfrm>
            <a:prstGeom prst="line">
              <a:avLst/>
            </a:prstGeom>
            <a:ln w="9525" cap="flat" cmpd="sng">
              <a:solidFill>
                <a:schemeClr val="tx1"/>
              </a:solidFill>
              <a:prstDash val="dash"/>
              <a:round/>
              <a:headEnd type="none" w="med" len="med"/>
              <a:tailEnd type="none" w="med" len="med"/>
            </a:ln>
          </p:spPr>
        </p:sp>
        <p:sp>
          <p:nvSpPr>
            <p:cNvPr id="58411" name="Text Box 44"/>
            <p:cNvSpPr txBox="1"/>
            <p:nvPr/>
          </p:nvSpPr>
          <p:spPr>
            <a:xfrm rot="10800000">
              <a:off x="3515" y="2115"/>
              <a:ext cx="227" cy="231"/>
            </a:xfrm>
            <a:prstGeom prst="rect">
              <a:avLst/>
            </a:prstGeom>
            <a:noFill/>
            <a:ln w="9525">
              <a:noFill/>
            </a:ln>
          </p:spPr>
          <p:txBody>
            <a:bodyPr anchor="t" anchorCtr="0">
              <a:spAutoFit/>
            </a:bodyPr>
            <a:lstStyle/>
            <a:p>
              <a:pPr>
                <a:spcBef>
                  <a:spcPct val="50000"/>
                </a:spcBef>
              </a:pPr>
              <a:r>
                <a:rPr lang="en-US" altLang="zh-CN" dirty="0">
                  <a:solidFill>
                    <a:srgbClr val="000000"/>
                  </a:solidFill>
                  <a:latin typeface="Verdana" panose="020B0604030504040204" pitchFamily="34" charset="0"/>
                  <a:ea typeface="宋体" panose="02010600030101010101" pitchFamily="2" charset="-122"/>
                </a:rPr>
                <a:t>V</a:t>
              </a:r>
              <a:endParaRPr lang="en-US" altLang="zh-CN" dirty="0">
                <a:solidFill>
                  <a:srgbClr val="000000"/>
                </a:solidFill>
                <a:latin typeface="Verdana" panose="020B0604030504040204" pitchFamily="34" charset="0"/>
                <a:ea typeface="宋体" panose="02010600030101010101" pitchFamily="2" charset="-122"/>
              </a:endParaRPr>
            </a:p>
          </p:txBody>
        </p:sp>
        <p:sp>
          <p:nvSpPr>
            <p:cNvPr id="58412" name="Text Box 45"/>
            <p:cNvSpPr txBox="1"/>
            <p:nvPr/>
          </p:nvSpPr>
          <p:spPr>
            <a:xfrm>
              <a:off x="521" y="3335"/>
              <a:ext cx="227" cy="231"/>
            </a:xfrm>
            <a:prstGeom prst="rect">
              <a:avLst/>
            </a:prstGeom>
            <a:noFill/>
            <a:ln w="9525">
              <a:noFill/>
            </a:ln>
          </p:spPr>
          <p:txBody>
            <a:bodyPr anchor="t" anchorCtr="0">
              <a:spAutoFit/>
            </a:bodyPr>
            <a:lstStyle/>
            <a:p>
              <a:pPr>
                <a:spcBef>
                  <a:spcPct val="50000"/>
                </a:spcBef>
              </a:pPr>
              <a:r>
                <a:rPr lang="en-US" altLang="zh-CN" dirty="0">
                  <a:solidFill>
                    <a:srgbClr val="000000"/>
                  </a:solidFill>
                  <a:latin typeface="Verdana" panose="020B0604030504040204" pitchFamily="34" charset="0"/>
                  <a:ea typeface="宋体" panose="02010600030101010101" pitchFamily="2" charset="-122"/>
                </a:rPr>
                <a:t>E </a:t>
              </a:r>
              <a:endParaRPr lang="en-US" altLang="zh-CN" dirty="0">
                <a:solidFill>
                  <a:srgbClr val="000000"/>
                </a:solidFill>
                <a:latin typeface="Verdana" panose="020B0604030504040204" pitchFamily="34" charset="0"/>
                <a:ea typeface="宋体" panose="02010600030101010101" pitchFamily="2" charset="-122"/>
              </a:endParaRPr>
            </a:p>
          </p:txBody>
        </p:sp>
        <p:sp>
          <p:nvSpPr>
            <p:cNvPr id="58413" name="Text Box 46"/>
            <p:cNvSpPr txBox="1"/>
            <p:nvPr/>
          </p:nvSpPr>
          <p:spPr>
            <a:xfrm>
              <a:off x="1837" y="2341"/>
              <a:ext cx="227" cy="231"/>
            </a:xfrm>
            <a:prstGeom prst="rect">
              <a:avLst/>
            </a:prstGeom>
            <a:noFill/>
            <a:ln w="9525">
              <a:noFill/>
            </a:ln>
          </p:spPr>
          <p:txBody>
            <a:bodyPr anchor="t" anchorCtr="0">
              <a:spAutoFit/>
            </a:bodyPr>
            <a:lstStyle/>
            <a:p>
              <a:pPr>
                <a:spcBef>
                  <a:spcPct val="50000"/>
                </a:spcBef>
              </a:pPr>
              <a:r>
                <a:rPr lang="zh-CN" altLang="en-US" b="1" dirty="0">
                  <a:solidFill>
                    <a:srgbClr val="000000"/>
                  </a:solidFill>
                  <a:latin typeface="Verdana" panose="020B0604030504040204" pitchFamily="34" charset="0"/>
                  <a:ea typeface="宋体" panose="02010600030101010101" pitchFamily="2" charset="-122"/>
                </a:rPr>
                <a:t>～</a:t>
              </a:r>
              <a:endParaRPr lang="zh-CN" altLang="en-US" b="1" dirty="0">
                <a:solidFill>
                  <a:srgbClr val="000000"/>
                </a:solidFill>
                <a:latin typeface="Verdana" panose="020B0604030504040204" pitchFamily="34" charset="0"/>
                <a:ea typeface="宋体" panose="02010600030101010101" pitchFamily="2" charset="-122"/>
              </a:endParaRPr>
            </a:p>
          </p:txBody>
        </p:sp>
        <p:sp>
          <p:nvSpPr>
            <p:cNvPr id="58414" name="Line 47"/>
            <p:cNvSpPr/>
            <p:nvPr/>
          </p:nvSpPr>
          <p:spPr>
            <a:xfrm flipV="1">
              <a:off x="1428" y="1525"/>
              <a:ext cx="2721" cy="1044"/>
            </a:xfrm>
            <a:prstGeom prst="line">
              <a:avLst/>
            </a:prstGeom>
            <a:ln w="9525" cap="flat" cmpd="sng">
              <a:solidFill>
                <a:schemeClr val="tx1"/>
              </a:solidFill>
              <a:prstDash val="solid"/>
              <a:round/>
              <a:headEnd type="none" w="med" len="med"/>
              <a:tailEnd type="none" w="med" len="med"/>
            </a:ln>
          </p:spPr>
        </p:sp>
      </p:grpSp>
      <p:sp>
        <p:nvSpPr>
          <p:cNvPr id="48" name="Rectangle 3"/>
          <p:cNvSpPr txBox="1">
            <a:spLocks noChangeArrowheads="1"/>
          </p:cNvSpPr>
          <p:nvPr/>
        </p:nvSpPr>
        <p:spPr bwMode="auto">
          <a:xfrm>
            <a:off x="0" y="1196975"/>
            <a:ext cx="4859338" cy="4413250"/>
          </a:xfrm>
          <a:prstGeom prst="rect">
            <a:avLst/>
          </a:prstGeom>
          <a:noFill/>
          <a:ln w="9525">
            <a:noFill/>
            <a:miter lim="800000"/>
          </a:ln>
        </p:spPr>
        <p:txBody>
          <a:bodyPr/>
          <a:lstStyle/>
          <a:p>
            <a:pPr marL="495300" marR="0" indent="-495300" defTabSz="914400" latinLnBrk="1">
              <a:spcBef>
                <a:spcPct val="20000"/>
              </a:spcBef>
              <a:buClrTx/>
              <a:buSzTx/>
              <a:buFontTx/>
              <a:defRPr/>
            </a:pPr>
            <a:r>
              <a:rPr kumimoji="1" lang="zh-CN" altLang="en-US" sz="1600" b="1" kern="0" cap="none" spc="0" normalizeH="0" baseline="0" noProof="0" dirty="0">
                <a:solidFill>
                  <a:schemeClr val="tx1"/>
                </a:solidFill>
                <a:latin typeface="+mn-lt"/>
                <a:ea typeface="宋体" panose="02010600030101010101" pitchFamily="2" charset="-122"/>
                <a:cs typeface="+mn-cs"/>
              </a:rPr>
              <a:t>原因：</a:t>
            </a:r>
            <a:endParaRPr kumimoji="1" lang="zh-CN" altLang="en-US" sz="1600" b="1" kern="0" cap="none" spc="0" normalizeH="0" baseline="0" noProof="0" dirty="0">
              <a:solidFill>
                <a:schemeClr val="tx1"/>
              </a:solidFill>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AutoNum type="arabicPeriod"/>
              <a:defRPr/>
            </a:pP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落点在棋盘上；</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AutoNum type="arabicPeriod"/>
              <a:defRPr/>
            </a:pP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落点与起点构成日字；</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AutoNum type="arabicPeriod"/>
              <a:defRPr/>
            </a:pP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落点方向的邻近交叉点无棋子；</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AutoNum type="arabicPeriod"/>
              <a:defRPr/>
            </a:pP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落点处为自己方棋子；</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AutoNum type="arabicPeriod"/>
              <a:defRPr/>
            </a:pP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落点处无棋子；</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AutoNum type="arabicPeriod"/>
              <a:defRPr/>
            </a:pP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落点处为对方棋子</a:t>
            </a:r>
            <a:r>
              <a:rPr kumimoji="1" lang="en-US" altLang="zh-CN"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a:t>
            </a: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非老将</a:t>
            </a:r>
            <a:r>
              <a:rPr kumimoji="1" lang="en-US" altLang="zh-CN"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a:t>
            </a: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AutoNum type="arabicPeriod"/>
              <a:defRPr/>
            </a:pP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落点处为对方老将。</a:t>
            </a:r>
            <a:r>
              <a:rPr kumimoji="1" lang="zh-CN" altLang="en-US" sz="16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t>
            </a:r>
            <a:endParaRPr kumimoji="1" lang="zh-CN" altLang="en-US" sz="16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49" name="Rectangle 4"/>
          <p:cNvSpPr txBox="1">
            <a:spLocks noChangeArrowheads="1"/>
          </p:cNvSpPr>
          <p:nvPr/>
        </p:nvSpPr>
        <p:spPr>
          <a:xfrm>
            <a:off x="0" y="3573463"/>
            <a:ext cx="2638425" cy="3024188"/>
          </a:xfrm>
          <a:prstGeom prst="rect">
            <a:avLst/>
          </a:prstGeom>
        </p:spPr>
        <p:txBody>
          <a:bodyPr/>
          <a:lstStyle/>
          <a:p>
            <a:pPr marL="495300" marR="0" indent="-495300" defTabSz="914400" latinLnBrk="1">
              <a:spcBef>
                <a:spcPct val="20000"/>
              </a:spcBef>
              <a:buClrTx/>
              <a:buSzTx/>
              <a:buFontTx/>
              <a:defRPr/>
            </a:pPr>
            <a:r>
              <a:rPr kumimoji="1" lang="zh-CN" altLang="en-US" sz="1600" b="1" kern="0" cap="none" spc="0" normalizeH="0" baseline="0" noProof="0" dirty="0">
                <a:solidFill>
                  <a:schemeClr val="tx1"/>
                </a:solidFill>
                <a:latin typeface="+mn-lt"/>
                <a:ea typeface="宋体" panose="02010600030101010101" pitchFamily="2" charset="-122"/>
                <a:cs typeface="+mn-cs"/>
              </a:rPr>
              <a:t>结果：</a:t>
            </a:r>
            <a:endParaRPr kumimoji="1" lang="zh-CN" altLang="en-US" sz="1600" b="1" kern="0" cap="none" spc="0" normalizeH="0" baseline="0" noProof="0" dirty="0">
              <a:solidFill>
                <a:schemeClr val="tx1"/>
              </a:solidFill>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None/>
              <a:defRPr/>
            </a:pPr>
            <a:r>
              <a:rPr kumimoji="1" lang="en-US" altLang="zh-CN"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E1</a:t>
            </a: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、不移动棋子；</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None/>
              <a:defRPr/>
            </a:pPr>
            <a:r>
              <a:rPr kumimoji="1" lang="en-US" altLang="zh-CN"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E2</a:t>
            </a: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、移动棋子；</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None/>
              <a:defRPr/>
            </a:pPr>
            <a:r>
              <a:rPr kumimoji="1" lang="en-US" altLang="zh-CN"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E3</a:t>
            </a: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、移动棋子</a:t>
            </a:r>
            <a:r>
              <a:rPr kumimoji="1" lang="en-US" altLang="zh-CN"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a:t>
            </a: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并除去对方棋子；</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908050" marR="0" lvl="1" indent="-436880" algn="l" defTabSz="914400" rtl="0" eaLnBrk="1" fontAlgn="base" latinLnBrk="1" hangingPunct="1">
              <a:lnSpc>
                <a:spcPct val="100000"/>
              </a:lnSpc>
              <a:spcBef>
                <a:spcPct val="20000"/>
              </a:spcBef>
              <a:spcAft>
                <a:spcPct val="0"/>
              </a:spcAft>
              <a:buClrTx/>
              <a:buSzTx/>
              <a:buFont typeface="Wingdings" panose="05000000000000000000" pitchFamily="2" charset="2"/>
              <a:buNone/>
              <a:defRPr/>
            </a:pPr>
            <a:r>
              <a:rPr kumimoji="1" lang="en-US" altLang="zh-CN"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E4</a:t>
            </a:r>
            <a:r>
              <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rPr>
              <a:t>、移动棋子，并提示战胜对方，结束游戏。 </a:t>
            </a:r>
            <a:endParaRPr kumimoji="1" lang="zh-CN" altLang="en-US" sz="1600" b="1"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因果图法测试举例</a:t>
            </a:r>
            <a:r>
              <a:rPr kumimoji="0" lang="en-US" altLang="zh-CN"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2</a:t>
            </a:r>
            <a:endParaRPr kumimoji="0" lang="en-US" altLang="zh-CN"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45058" name="Rectangle 3"/>
          <p:cNvSpPr>
            <a:spLocks noGrp="1"/>
          </p:cNvSpPr>
          <p:nvPr>
            <p:ph idx="1"/>
          </p:nvPr>
        </p:nvSpPr>
        <p:spPr>
          <a:xfrm>
            <a:off x="501650" y="1295400"/>
            <a:ext cx="8140700" cy="5041900"/>
          </a:xfrm>
        </p:spPr>
        <p:txBody>
          <a:bodyPr vert="horz" wrap="square" lIns="91440" tIns="45720" rIns="91440" bIns="45720" numCol="1" rtlCol="0" anchor="t" anchorCtr="0" compatLnSpc="1">
            <a:noAutofit/>
          </a:bodyPr>
          <a:lstStyle/>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       有一个饮料自动售货机（处理单价为</a:t>
            </a:r>
            <a:r>
              <a:rPr kumimoji="0" lang="en-US" altLang="zh-CN"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5</a:t>
            </a: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角钱）的控制处理软件，它的软件规格说明如下：</a:t>
            </a:r>
            <a:endPar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       若投入</a:t>
            </a:r>
            <a:r>
              <a:rPr kumimoji="0" lang="en-US" altLang="zh-CN"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5</a:t>
            </a: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角钱的硬币，按下“</a:t>
            </a:r>
            <a:r>
              <a:rPr kumimoji="0" lang="zh-CN" altLang="en-US" sz="28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橙汁</a:t>
            </a: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”或“</a:t>
            </a:r>
            <a:r>
              <a:rPr kumimoji="0" lang="zh-CN" altLang="en-US" sz="28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啤酒</a:t>
            </a: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”的按钮，则相应的饮料就送出来。若投入</a:t>
            </a:r>
            <a:r>
              <a:rPr kumimoji="0" lang="en-US" altLang="zh-CN"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1</a:t>
            </a: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元钱的硬币，同样也是按“</a:t>
            </a:r>
            <a:r>
              <a:rPr kumimoji="0" lang="zh-CN" altLang="en-US" sz="28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橙汁</a:t>
            </a: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”或“</a:t>
            </a:r>
            <a:r>
              <a:rPr kumimoji="0" lang="zh-CN" altLang="en-US" sz="28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啤酒</a:t>
            </a: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”的按钮，则自动售货机在送出相应饮料的同时退回</a:t>
            </a:r>
            <a:r>
              <a:rPr kumimoji="0" lang="en-US" altLang="zh-CN"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5</a:t>
            </a:r>
            <a:r>
              <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角钱的硬币。</a:t>
            </a:r>
            <a:endParaRPr kumimoji="0" lang="zh-CN" altLang="en-US" sz="28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因果图法测试举例</a:t>
            </a:r>
            <a:r>
              <a:rPr kumimoji="0" lang="en-US" altLang="zh-CN"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2</a:t>
            </a:r>
            <a:endParaRPr kumimoji="0" lang="en-US" altLang="zh-CN"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46082" name="Rectangle 3"/>
          <p:cNvSpPr>
            <a:spLocks noGrp="1"/>
          </p:cNvSpPr>
          <p:nvPr>
            <p:ph idx="1"/>
          </p:nvPr>
        </p:nvSpPr>
        <p:spPr>
          <a:xfrm>
            <a:off x="501650" y="1282700"/>
            <a:ext cx="8140700" cy="5040313"/>
          </a:xfrm>
        </p:spPr>
        <p:txBody>
          <a:bodyPr vert="horz" wrap="square" lIns="91440" tIns="45720" rIns="91440" bIns="45720" numCol="1" rtlCol="0" anchor="t" anchorCtr="0" compatLnSpc="1">
            <a:noAutofit/>
          </a:bodyPr>
          <a:lstStyle/>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原因如下：</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200150" marR="0" lvl="3"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投入</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1</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元硬币；</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200150" marR="0" lvl="3"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投入</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5</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角硬币；</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200150" marR="0" lvl="3"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按下“</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橙汁</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”按钮；</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200150" marR="0" lvl="3"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按下“</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啤酒</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”按钮</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结果</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         退还</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5</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角钱；</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         送出“橙汁”饮料；</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         送出“啤酒”饮料</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idx="1"/>
          </p:nvPr>
        </p:nvSpPr>
        <p:spPr>
          <a:xfrm>
            <a:off x="501650" y="168275"/>
            <a:ext cx="8140700" cy="5041900"/>
          </a:xfrm>
        </p:spPr>
        <p:txBody>
          <a:bodyPr vert="horz" wrap="square" lIns="91440" tIns="45720" rIns="91440" bIns="45720" numCol="1" rtlCol="0" anchor="t" anchorCtr="0" compatLnSpc="1">
            <a:noAutofit/>
          </a:bodyPr>
          <a:lstStyle/>
          <a:p>
            <a:pPr marL="171450" marR="0" lvl="0" indent="-171450" algn="just"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4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画因果图时，原因在左，结果在右，由上而下排列，并根据功能说明书中规定的原因和结果之间的关系，用上述基本符号连接起来。在因果图中还可以引入一些中间节点。</a:t>
            </a:r>
            <a:endParaRPr kumimoji="0" lang="zh-CN" altLang="en-US" sz="24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grpSp>
        <p:nvGrpSpPr>
          <p:cNvPr id="62466" name="Group 3"/>
          <p:cNvGrpSpPr/>
          <p:nvPr/>
        </p:nvGrpSpPr>
        <p:grpSpPr>
          <a:xfrm>
            <a:off x="323850" y="2343150"/>
            <a:ext cx="8496300" cy="3876675"/>
            <a:chOff x="249" y="1344"/>
            <a:chExt cx="5352" cy="2442"/>
          </a:xfrm>
        </p:grpSpPr>
        <p:pic>
          <p:nvPicPr>
            <p:cNvPr id="62467" name="Picture 4"/>
            <p:cNvPicPr>
              <a:picLocks noChangeAspect="1"/>
            </p:cNvPicPr>
            <p:nvPr/>
          </p:nvPicPr>
          <p:blipFill>
            <a:blip r:embed="rId1"/>
            <a:stretch>
              <a:fillRect/>
            </a:stretch>
          </p:blipFill>
          <p:spPr>
            <a:xfrm>
              <a:off x="249" y="1344"/>
              <a:ext cx="5287" cy="2442"/>
            </a:xfrm>
            <a:prstGeom prst="rect">
              <a:avLst/>
            </a:prstGeom>
            <a:noFill/>
            <a:ln w="9525">
              <a:noFill/>
            </a:ln>
          </p:spPr>
        </p:pic>
        <p:sp>
          <p:nvSpPr>
            <p:cNvPr id="62468" name="Text Box 5"/>
            <p:cNvSpPr txBox="1"/>
            <p:nvPr/>
          </p:nvSpPr>
          <p:spPr>
            <a:xfrm>
              <a:off x="4558" y="2296"/>
              <a:ext cx="1043" cy="192"/>
            </a:xfrm>
            <a:prstGeom prst="rect">
              <a:avLst/>
            </a:prstGeom>
            <a:noFill/>
            <a:ln w="9525">
              <a:noFill/>
            </a:ln>
          </p:spPr>
          <p:txBody>
            <a:bodyPr anchor="t" anchorCtr="0">
              <a:spAutoFit/>
            </a:bodyPr>
            <a:lstStyle/>
            <a:p>
              <a:pPr algn="ctr">
                <a:spcBef>
                  <a:spcPct val="50000"/>
                </a:spcBef>
              </a:pPr>
              <a:r>
                <a:rPr lang="zh-CN" altLang="en-US" sz="1400" dirty="0">
                  <a:solidFill>
                    <a:srgbClr val="000000"/>
                  </a:solidFill>
                  <a:latin typeface="Calibri" panose="020F0502020204030204" pitchFamily="34" charset="0"/>
                  <a:ea typeface="宋体" panose="02010600030101010101" pitchFamily="2" charset="-122"/>
                </a:rPr>
                <a:t>送出</a:t>
              </a:r>
              <a:r>
                <a:rPr lang="zh-CN" altLang="en-US" sz="1400" dirty="0">
                  <a:solidFill>
                    <a:srgbClr val="000000"/>
                  </a:solidFill>
                  <a:latin typeface="宋体" panose="02010600030101010101" pitchFamily="2" charset="-122"/>
                  <a:ea typeface="宋体" panose="02010600030101010101" pitchFamily="2" charset="-122"/>
                </a:rPr>
                <a:t>“</a:t>
              </a:r>
              <a:r>
                <a:rPr lang="zh-CN" altLang="en-US" sz="1400" dirty="0">
                  <a:solidFill>
                    <a:srgbClr val="000000"/>
                  </a:solidFill>
                  <a:latin typeface="Calibri" panose="020F0502020204030204" pitchFamily="34" charset="0"/>
                  <a:ea typeface="宋体" panose="02010600030101010101" pitchFamily="2" charset="-122"/>
                </a:rPr>
                <a:t>橙汁</a:t>
              </a:r>
              <a:r>
                <a:rPr lang="zh-CN" altLang="en-US" sz="1400" dirty="0">
                  <a:solidFill>
                    <a:srgbClr val="000000"/>
                  </a:solidFill>
                  <a:latin typeface="宋体" panose="02010600030101010101" pitchFamily="2" charset="-122"/>
                  <a:ea typeface="宋体" panose="02010600030101010101" pitchFamily="2" charset="-122"/>
                </a:rPr>
                <a:t>”</a:t>
              </a:r>
              <a:r>
                <a:rPr lang="zh-CN" altLang="en-US" sz="1400" dirty="0">
                  <a:solidFill>
                    <a:srgbClr val="000000"/>
                  </a:solidFill>
                  <a:latin typeface="Calibri" panose="020F0502020204030204" pitchFamily="34" charset="0"/>
                  <a:ea typeface="宋体" panose="02010600030101010101" pitchFamily="2" charset="-122"/>
                </a:rPr>
                <a:t>饮料</a:t>
              </a:r>
              <a:endParaRPr lang="zh-CN" altLang="en-US" sz="1400" dirty="0">
                <a:solidFill>
                  <a:srgbClr val="000000"/>
                </a:solidFill>
                <a:latin typeface="Calibri" panose="020F0502020204030204" pitchFamily="34"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idx="1"/>
          </p:nvPr>
        </p:nvSpPr>
        <p:spPr>
          <a:xfrm>
            <a:off x="501650" y="58738"/>
            <a:ext cx="8140700" cy="5040313"/>
          </a:xfrm>
        </p:spPr>
        <p:txBody>
          <a:bodyPr vert="horz" wrap="square" lIns="91440" tIns="45720" rIns="91440" bIns="45720" numCol="1" rtlCol="0" anchor="t" anchorCtr="0" compatLnSpc="1">
            <a:noAutofit/>
          </a:bodyPr>
          <a:lstStyle/>
          <a:p>
            <a:pPr marL="171450" marR="0" lvl="0" indent="-171450" algn="just"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完善上面的因果图，添加必要的约束条件，如原因①和原因②不能同时发生，也即</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1</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元硬币和</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5</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角硬币不会同时被投入到自动售货机内；而原因③和原因④也不能同时发生，因为程序的规格说明书规定，在投入硬币后，只能按下“</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橙汁</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”或“</a:t>
            </a:r>
            <a:r>
              <a:rPr kumimoji="0" lang="zh-CN" altLang="en-US" sz="20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啤酒</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”的按钮。添加约束条件的因果图如下：</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pic>
        <p:nvPicPr>
          <p:cNvPr id="63490" name="Picture 3"/>
          <p:cNvPicPr>
            <a:picLocks noChangeAspect="1"/>
          </p:cNvPicPr>
          <p:nvPr/>
        </p:nvPicPr>
        <p:blipFill>
          <a:blip r:embed="rId1"/>
          <a:stretch>
            <a:fillRect/>
          </a:stretch>
        </p:blipFill>
        <p:spPr>
          <a:xfrm>
            <a:off x="250825" y="2590800"/>
            <a:ext cx="8678863" cy="4267200"/>
          </a:xfrm>
          <a:prstGeom prst="rect">
            <a:avLst/>
          </a:prstGeom>
          <a:noFill/>
          <a:ln w="9525">
            <a:noFill/>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838200" marR="0" lvl="0" indent="-838200" algn="l" defTabSz="685800" rtl="0" eaLnBrk="1" fontAlgn="auto" latinLnBrk="0" hangingPunct="1">
              <a:lnSpc>
                <a:spcPct val="100000"/>
              </a:lnSpc>
              <a:spcBef>
                <a:spcPct val="0"/>
              </a:spcBef>
              <a:spcAft>
                <a:spcPct val="0"/>
              </a:spcAft>
              <a:buClrTx/>
              <a:buSzTx/>
              <a:buFontTx/>
              <a:buNone/>
              <a:defRPr/>
            </a:pPr>
            <a:r>
              <a:rPr kumimoji="0" lang="zh-CN" altLang="en-US"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根据因果图画出判定表</a:t>
            </a:r>
            <a:endParaRPr kumimoji="0" lang="zh-CN" altLang="en-US" sz="21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49154" name="Rectangle 3"/>
          <p:cNvSpPr>
            <a:spLocks noGrp="1"/>
          </p:cNvSpPr>
          <p:nvPr>
            <p:ph idx="1"/>
          </p:nvPr>
        </p:nvSpPr>
        <p:spPr>
          <a:xfrm>
            <a:off x="501650" y="1295400"/>
            <a:ext cx="8140700" cy="5041900"/>
          </a:xfrm>
        </p:spPr>
        <p:txBody>
          <a:bodyPr vert="horz" wrap="square" lIns="91440" tIns="45720" rIns="91440" bIns="45720" numCol="1" rtlCol="0" anchor="t" anchorCtr="0" compatLnSpc="1">
            <a:noAutofit/>
          </a:bodyPr>
          <a:lstStyle/>
          <a:p>
            <a:pPr marL="171450" marR="0" lvl="0" indent="-171450" algn="l" defTabSz="685800" rtl="0" eaLnBrk="1" fontAlgn="auto" latinLnBrk="0" hangingPunct="1">
              <a:lnSpc>
                <a:spcPct val="80000"/>
              </a:lnSpc>
              <a:spcBef>
                <a:spcPts val="0"/>
              </a:spcBef>
              <a:spcAft>
                <a:spcPts val="1000"/>
              </a:spcAft>
              <a:buClrTx/>
              <a:buSzTx/>
              <a:buFont typeface="Arial" panose="020B0604020202020204" pitchFamily="34" charset="0"/>
              <a:buChar char="•"/>
              <a:defRPr/>
            </a:pPr>
            <a:r>
              <a:rPr kumimoji="0" lang="zh-CN" altLang="en-US" sz="32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在输入条件比较多的情况下，可能会产生过多的条件组合，从而导致判定表的行数太多，过于复杂。</a:t>
            </a:r>
            <a:endParaRPr kumimoji="0" lang="en-US" altLang="zh-CN" sz="32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80000"/>
              </a:lnSpc>
              <a:spcBef>
                <a:spcPts val="0"/>
              </a:spcBef>
              <a:spcAft>
                <a:spcPts val="1000"/>
              </a:spcAft>
              <a:buClrTx/>
              <a:buSzTx/>
              <a:buFont typeface="Arial" panose="020B0604020202020204" pitchFamily="34" charset="0"/>
              <a:buChar char="•"/>
              <a:defRPr/>
            </a:pPr>
            <a:r>
              <a:rPr kumimoji="0" lang="zh-CN" altLang="en-US" sz="32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然而在实际情况中，由于这些条件之间可能会存在约束条件，所以很多条件的组合是无效的，也就是说，它们在判定表中也完全是多余的。</a:t>
            </a:r>
            <a:endParaRPr kumimoji="0" lang="en-US" altLang="zh-CN" sz="32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80000"/>
              </a:lnSpc>
              <a:spcBef>
                <a:spcPts val="0"/>
              </a:spcBef>
              <a:spcAft>
                <a:spcPts val="1000"/>
              </a:spcAft>
              <a:buClrTx/>
              <a:buSzTx/>
              <a:buFont typeface="Arial" panose="020B0604020202020204" pitchFamily="34" charset="0"/>
              <a:buChar char="•"/>
              <a:defRPr/>
            </a:pPr>
            <a:r>
              <a:rPr kumimoji="0" lang="zh-CN" altLang="en-US" sz="32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因此根据因果图画出判定表时，我们可以有意识地排除掉这些无效的条件组合，从而使判定表的列数大幅度减少。 </a:t>
            </a:r>
            <a:endParaRPr kumimoji="0" lang="zh-CN" altLang="en-US" sz="32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p:cNvPicPr>
          <p:nvPr/>
        </p:nvPicPr>
        <p:blipFill>
          <a:blip r:embed="rId1"/>
          <a:stretch>
            <a:fillRect/>
          </a:stretch>
        </p:blipFill>
        <p:spPr>
          <a:xfrm>
            <a:off x="1258888" y="3573463"/>
            <a:ext cx="6551612" cy="3114675"/>
          </a:xfrm>
          <a:prstGeom prst="rect">
            <a:avLst/>
          </a:prstGeom>
          <a:noFill/>
          <a:ln w="9525">
            <a:noFill/>
          </a:ln>
        </p:spPr>
      </p:pic>
      <p:pic>
        <p:nvPicPr>
          <p:cNvPr id="65539" name="Picture 3"/>
          <p:cNvPicPr>
            <a:picLocks noChangeAspect="1"/>
          </p:cNvPicPr>
          <p:nvPr/>
        </p:nvPicPr>
        <p:blipFill>
          <a:blip r:embed="rId2"/>
          <a:stretch>
            <a:fillRect/>
          </a:stretch>
        </p:blipFill>
        <p:spPr>
          <a:xfrm>
            <a:off x="1258888" y="188913"/>
            <a:ext cx="6553200" cy="3221037"/>
          </a:xfrm>
          <a:prstGeom prst="rect">
            <a:avLst/>
          </a:prstGeom>
          <a:noFill/>
          <a:ln w="9525">
            <a:noFill/>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课堂练习</a:t>
            </a:r>
            <a:endParaRPr lang="zh-CN" altLang="en-US"/>
          </a:p>
        </p:txBody>
      </p:sp>
      <p:sp>
        <p:nvSpPr>
          <p:cNvPr id="3" name="内容占位符 2"/>
          <p:cNvSpPr>
            <a:spLocks noGrp="1"/>
          </p:cNvSpPr>
          <p:nvPr>
            <p:ph idx="1"/>
          </p:nvPr>
        </p:nvSpPr>
        <p:spPr/>
        <p:txBody>
          <a:bodyPr/>
          <a:lstStyle/>
          <a:p>
            <a:r>
              <a:rPr lang="zh-CN" altLang="en-US" sz="2800" dirty="0">
                <a:ln>
                  <a:noFill/>
                </a:ln>
                <a:solidFill>
                  <a:srgbClr val="404040"/>
                </a:solidFill>
                <a:effectLst/>
                <a:uLnTx/>
                <a:ea typeface="宋体" panose="02010600030101010101" pitchFamily="2" charset="-122"/>
              </a:rPr>
              <a:t>某学校举办知识竞赛，参赛选手身份按教师学生文理科分类，身份编号六位，第一个字符一定是</a:t>
            </a:r>
            <a:r>
              <a:rPr sz="2800" dirty="0">
                <a:ln>
                  <a:noFill/>
                </a:ln>
                <a:solidFill>
                  <a:srgbClr val="404040"/>
                </a:solidFill>
                <a:effectLst/>
                <a:uLnTx/>
                <a:ea typeface="宋体" panose="02010600030101010101" pitchFamily="2" charset="-122"/>
              </a:rPr>
              <a:t>“教”或“学”，第二个字符一定是“文”或“理”，第三到第六个字符为数字。符合要求显示认证成功，第一字符不正确提示信息1，第二字符不正确提示信息2，后四位不符合要求提示信息3.</a:t>
            </a:r>
            <a:r>
              <a:rPr sz="2800" dirty="0" smtClean="0">
                <a:ln>
                  <a:noFill/>
                </a:ln>
                <a:solidFill>
                  <a:srgbClr val="404040"/>
                </a:solidFill>
                <a:effectLst/>
                <a:uLnTx/>
                <a:ea typeface="宋体" panose="02010600030101010101" pitchFamily="2" charset="-122"/>
              </a:rPr>
              <a:t>两项以上不正确仅提示信息</a:t>
            </a:r>
            <a:r>
              <a:rPr sz="2800" dirty="0">
                <a:ln>
                  <a:noFill/>
                </a:ln>
                <a:solidFill>
                  <a:srgbClr val="404040"/>
                </a:solidFill>
                <a:effectLst/>
                <a:uLnTx/>
                <a:ea typeface="宋体" panose="02010600030101010101" pitchFamily="2" charset="-122"/>
              </a:rPr>
              <a:t>4.</a:t>
            </a:r>
            <a:endParaRPr sz="2800" dirty="0">
              <a:ln>
                <a:noFill/>
              </a:ln>
              <a:solidFill>
                <a:srgbClr val="404040"/>
              </a:solidFill>
              <a:effectLst/>
              <a:uLnTx/>
              <a:ea typeface="宋体" panose="02010600030101010101" pitchFamily="2" charset="-122"/>
            </a:endParaRPr>
          </a:p>
          <a:p>
            <a:r>
              <a:rPr sz="2800" dirty="0">
                <a:ln>
                  <a:noFill/>
                </a:ln>
                <a:gradFill>
                  <a:gsLst>
                    <a:gs pos="0">
                      <a:srgbClr val="E30000"/>
                    </a:gs>
                    <a:gs pos="100000">
                      <a:srgbClr val="760303"/>
                    </a:gs>
                  </a:gsLst>
                  <a:lin scaled="0"/>
                </a:gradFill>
                <a:effectLst/>
                <a:uLnTx/>
                <a:ea typeface="宋体" panose="02010600030101010101" pitchFamily="2" charset="-122"/>
              </a:rPr>
              <a:t>请画出因果图并标注约束关系</a:t>
            </a:r>
            <a:endParaRPr sz="2800" dirty="0">
              <a:ln>
                <a:noFill/>
              </a:ln>
              <a:gradFill>
                <a:gsLst>
                  <a:gs pos="0">
                    <a:srgbClr val="E30000"/>
                  </a:gs>
                  <a:gs pos="100000">
                    <a:srgbClr val="760303"/>
                  </a:gs>
                </a:gsLst>
                <a:lin scaled="0"/>
              </a:gradFill>
              <a:effectLst/>
              <a:uLnTx/>
              <a:ea typeface="宋体" panose="02010600030101010101" pitchFamily="2" charset="-122"/>
            </a:endParaRPr>
          </a:p>
          <a:p>
            <a:r>
              <a:rPr sz="2800" dirty="0">
                <a:ln>
                  <a:noFill/>
                </a:ln>
                <a:gradFill>
                  <a:gsLst>
                    <a:gs pos="0">
                      <a:srgbClr val="E30000"/>
                    </a:gs>
                    <a:gs pos="100000">
                      <a:srgbClr val="760303"/>
                    </a:gs>
                  </a:gsLst>
                  <a:lin scaled="0"/>
                </a:gradFill>
                <a:effectLst/>
                <a:uLnTx/>
                <a:ea typeface="宋体" panose="02010600030101010101" pitchFamily="2" charset="-122"/>
              </a:rPr>
              <a:t>并据此生成决策表</a:t>
            </a:r>
            <a:endParaRPr sz="2800" dirty="0">
              <a:ln>
                <a:noFill/>
              </a:ln>
              <a:gradFill>
                <a:gsLst>
                  <a:gs pos="0">
                    <a:srgbClr val="E30000"/>
                  </a:gs>
                  <a:gs pos="100000">
                    <a:srgbClr val="760303"/>
                  </a:gs>
                </a:gsLst>
                <a:lin scaled="0"/>
              </a:gradFill>
              <a:effectLst/>
              <a:uLnTx/>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200" normalizeH="0" baseline="0" noProof="1">
                <a:ln>
                  <a:noFill/>
                </a:ln>
                <a:solidFill>
                  <a:schemeClr val="tx1"/>
                </a:solidFill>
                <a:effectLst/>
                <a:uLnTx/>
                <a:uFillTx/>
                <a:latin typeface="宋体" panose="02010600030101010101" pitchFamily="2" charset="-122"/>
                <a:ea typeface="宋体" panose="02010600030101010101" pitchFamily="2" charset="-122"/>
                <a:cs typeface="+mj-cs"/>
                <a:sym typeface="微软雅黑" panose="020B0503020204020204" pitchFamily="34" charset="-122"/>
              </a:rPr>
              <a:t>课堂练习</a:t>
            </a:r>
            <a:endParaRPr kumimoji="0" lang="en-US" altLang="zh-CN" sz="2400" b="1" i="0" u="none" strike="noStrike" kern="1200" cap="none" spc="200" normalizeH="0" baseline="0" noProof="1">
              <a:ln>
                <a:noFill/>
              </a:ln>
              <a:solidFill>
                <a:schemeClr val="tx1"/>
              </a:solidFill>
              <a:effectLst/>
              <a:uLnTx/>
              <a:uFillTx/>
              <a:latin typeface="宋体" panose="02010600030101010101" pitchFamily="2" charset="-122"/>
              <a:ea typeface="宋体" panose="02010600030101010101" pitchFamily="2" charset="-122"/>
              <a:cs typeface="+mj-cs"/>
              <a:sym typeface="微软雅黑" panose="020B0503020204020204" pitchFamily="34" charset="-122"/>
            </a:endParaRPr>
          </a:p>
        </p:txBody>
      </p:sp>
      <p:sp>
        <p:nvSpPr>
          <p:cNvPr id="51202" name="Rectangle 3"/>
          <p:cNvSpPr>
            <a:spLocks noGrp="1"/>
          </p:cNvSpPr>
          <p:nvPr>
            <p:ph idx="1"/>
          </p:nvPr>
        </p:nvSpPr>
        <p:spPr>
          <a:xfrm>
            <a:off x="501650" y="1295400"/>
            <a:ext cx="8140700" cy="5041900"/>
          </a:xfrm>
        </p:spPr>
        <p:txBody>
          <a:bodyPr vert="horz" wrap="square" lIns="91440" tIns="45720" rIns="91440" bIns="45720" numCol="1" rtlCol="0" anchor="t" anchorCtr="0" compatLnSpc="1">
            <a:noAutofit/>
          </a:bodyPr>
          <a:lstStyle/>
          <a:p>
            <a:pPr marL="171450" marR="0" lvl="0" indent="-171450" algn="l" defTabSz="685800" rtl="0" eaLnBrk="1" fontAlgn="auto" latinLnBrk="0" hangingPunct="1">
              <a:lnSpc>
                <a:spcPct val="90000"/>
              </a:lnSpc>
              <a:spcBef>
                <a:spcPts val="0"/>
              </a:spcBef>
              <a:spcAft>
                <a:spcPts val="1000"/>
              </a:spcAft>
              <a:buClrTx/>
              <a:buSzTx/>
              <a:buFont typeface="Arial" panose="020B0604020202020204" pitchFamily="34" charset="0"/>
              <a:buChar char="•"/>
              <a:defRPr/>
            </a:pP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请画出一个处理单价为</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5</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角钱的饮料的自动售货机软件测试用例的因果图，并建立其对应的判定表。</a:t>
            </a:r>
            <a:endPar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90000"/>
              </a:lnSpc>
              <a:spcBef>
                <a:spcPts val="0"/>
              </a:spcBef>
              <a:spcAft>
                <a:spcPts val="1000"/>
              </a:spcAft>
              <a:buClrTx/>
              <a:buSzTx/>
              <a:buFont typeface="Arial" panose="020B0604020202020204" pitchFamily="34" charset="0"/>
              <a:buChar char="•"/>
              <a:defRPr/>
            </a:pP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其规格说明如下：</a:t>
            </a:r>
            <a:endPar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90000"/>
              </a:lnSpc>
              <a:spcBef>
                <a:spcPts val="0"/>
              </a:spcBef>
              <a:spcAft>
                <a:spcPts val="1000"/>
              </a:spcAft>
              <a:buClrTx/>
              <a:buSzTx/>
              <a:buFont typeface="Arial" panose="020B0604020202020204" pitchFamily="34" charset="0"/>
              <a:buNone/>
              <a:defRPr/>
            </a:pP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       若投入</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5</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角钱或</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1</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元钱的硬币，押下</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橙汁</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或</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啤酒</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的按钮，则相应的饮料就送出来。</a:t>
            </a:r>
            <a:endPar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90000"/>
              </a:lnSpc>
              <a:spcBef>
                <a:spcPts val="0"/>
              </a:spcBef>
              <a:spcAft>
                <a:spcPts val="1000"/>
              </a:spcAft>
              <a:buClrTx/>
              <a:buSzTx/>
              <a:buFont typeface="Arial" panose="020B0604020202020204" pitchFamily="34" charset="0"/>
              <a:buNone/>
              <a:defRPr/>
            </a:pP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       若售货机没有零钱找，则一个显示</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零钱找完</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的红灯亮，这时在投入</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1</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元硬币并押下按钮后，饮料不送出来而且</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1</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元硬币也退出来；</a:t>
            </a:r>
            <a:endPar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90000"/>
              </a:lnSpc>
              <a:spcBef>
                <a:spcPts val="0"/>
              </a:spcBef>
              <a:spcAft>
                <a:spcPts val="1000"/>
              </a:spcAft>
              <a:buClrTx/>
              <a:buSzTx/>
              <a:buFont typeface="Arial" panose="020B0604020202020204" pitchFamily="34" charset="0"/>
              <a:buNone/>
              <a:defRPr/>
            </a:pP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       若有零钱找，则显示</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零钱找完</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的红灯灭，在送出饮料的同时退还</a:t>
            </a:r>
            <a:r>
              <a:rPr kumimoji="0" lang="en-US" altLang="zh-CN"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5</a:t>
            </a:r>
            <a:r>
              <a:rPr kumimoji="0" lang="zh-CN" altLang="en-US" sz="2800" b="0" i="0" u="none" strike="noStrike" kern="1200" cap="none" spc="150" normalizeH="0" baseline="0" noProof="1">
                <a:ln>
                  <a:noFill/>
                </a:ln>
                <a:solidFill>
                  <a:srgbClr val="404040"/>
                </a:solidFill>
                <a:effectLst/>
                <a:uLnTx/>
                <a:uFillTx/>
                <a:latin typeface="+mn-lt"/>
                <a:ea typeface="宋体" panose="02010600030101010101" pitchFamily="2" charset="-122"/>
                <a:cs typeface="+mn-cs"/>
                <a:sym typeface="微软雅黑" panose="020B0503020204020204" pitchFamily="34" charset="-122"/>
              </a:rPr>
              <a:t>角硬币。</a:t>
            </a:r>
            <a:r>
              <a:rPr kumimoji="0" lang="zh-CN" altLang="en-US" sz="2800" b="0" i="0" u="none" strike="noStrike" kern="1200" cap="none" spc="150" normalizeH="0" baseline="0" noProof="1">
                <a:ln>
                  <a:noFill/>
                </a:ln>
                <a:solidFill>
                  <a:srgbClr val="404040"/>
                </a:solidFill>
                <a:effectLst/>
                <a:uLnTx/>
                <a:uFillTx/>
                <a:latin typeface="+mn-lt"/>
                <a:ea typeface="+mn-ea"/>
                <a:cs typeface="+mn-cs"/>
                <a:sym typeface="微软雅黑" panose="020B0503020204020204" pitchFamily="34" charset="-122"/>
              </a:rPr>
              <a:t> </a:t>
            </a:r>
            <a:endParaRPr kumimoji="0" lang="zh-CN" altLang="en-US" sz="2800" b="0" i="0" u="none" strike="noStrike" kern="1200" cap="none" spc="150" normalizeH="0" baseline="0" noProof="1">
              <a:ln>
                <a:noFill/>
              </a:ln>
              <a:solidFill>
                <a:srgbClr val="404040"/>
              </a:solidFill>
              <a:effectLst/>
              <a:uLnTx/>
              <a:uFillTx/>
              <a:latin typeface="+mn-lt"/>
              <a:ea typeface="+mn-ea"/>
              <a:cs typeface="+mn-cs"/>
              <a:sym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课堂练习</a:t>
            </a:r>
            <a:endParaRPr kumimoji="0" lang="en-US" altLang="zh-CN"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1122307" name="Rectangle 3"/>
          <p:cNvSpPr/>
          <p:nvPr/>
        </p:nvSpPr>
        <p:spPr>
          <a:xfrm>
            <a:off x="539750" y="908050"/>
            <a:ext cx="8362950" cy="4103688"/>
          </a:xfrm>
          <a:prstGeom prst="rect">
            <a:avLst/>
          </a:prstGeom>
          <a:noFill/>
          <a:ln w="9525">
            <a:noFill/>
          </a:ln>
        </p:spPr>
        <p:txBody>
          <a:bodyPr anchor="t" anchorCtr="0"/>
          <a:lstStyle/>
          <a:p>
            <a:pPr marL="342900" indent="-342900" latinLnBrk="1">
              <a:lnSpc>
                <a:spcPct val="105000"/>
              </a:lnSpc>
              <a:spcBef>
                <a:spcPct val="20000"/>
              </a:spcBef>
              <a:spcAft>
                <a:spcPct val="15000"/>
              </a:spcAft>
            </a:pPr>
            <a:r>
              <a:rPr lang="zh-CN" altLang="en-US" sz="2400" b="1" dirty="0">
                <a:solidFill>
                  <a:schemeClr val="tx1"/>
                </a:solidFill>
                <a:latin typeface="华文中宋" panose="02010600040101010101" pitchFamily="2" charset="-122"/>
                <a:ea typeface="华文中宋" panose="02010600040101010101" pitchFamily="2" charset="-122"/>
              </a:rPr>
              <a:t>试用因果图法为</a:t>
            </a:r>
            <a:r>
              <a:rPr lang="en-US" altLang="zh-CN" sz="2400" b="1" dirty="0">
                <a:solidFill>
                  <a:schemeClr val="tx1"/>
                </a:solidFill>
                <a:latin typeface="华文中宋" panose="02010600040101010101" pitchFamily="2" charset="-122"/>
                <a:ea typeface="华文中宋" panose="02010600040101010101" pitchFamily="2" charset="-122"/>
              </a:rPr>
              <a:t>QQ</a:t>
            </a:r>
            <a:r>
              <a:rPr lang="zh-CN" altLang="en-US" sz="2400" b="1" dirty="0">
                <a:solidFill>
                  <a:schemeClr val="tx1"/>
                </a:solidFill>
                <a:latin typeface="华文中宋" panose="02010600040101010101" pitchFamily="2" charset="-122"/>
                <a:ea typeface="华文中宋" panose="02010600040101010101" pitchFamily="2" charset="-122"/>
              </a:rPr>
              <a:t>登录界面设计测试用例</a:t>
            </a:r>
            <a:endParaRPr lang="zh-CN" altLang="en-US" sz="2400" b="1" dirty="0">
              <a:solidFill>
                <a:schemeClr val="tx1"/>
              </a:solidFill>
              <a:latin typeface="华文中宋" panose="02010600040101010101" pitchFamily="2" charset="-122"/>
              <a:ea typeface="华文中宋" panose="02010600040101010101" pitchFamily="2" charset="-122"/>
            </a:endParaRPr>
          </a:p>
          <a:p>
            <a:pPr marL="342900" indent="-342900" latinLnBrk="1">
              <a:lnSpc>
                <a:spcPct val="105000"/>
              </a:lnSpc>
              <a:spcBef>
                <a:spcPct val="20000"/>
              </a:spcBef>
              <a:spcAft>
                <a:spcPct val="15000"/>
              </a:spcAft>
            </a:pPr>
            <a:r>
              <a:rPr lang="zh-CN" altLang="en-US" sz="2400" dirty="0">
                <a:solidFill>
                  <a:schemeClr val="tx1"/>
                </a:solidFill>
                <a:latin typeface="Gulim" panose="020B0600000101010101" pitchFamily="34" charset="-127"/>
                <a:ea typeface="宋体" panose="02010600030101010101" pitchFamily="2" charset="-122"/>
              </a:rPr>
              <a:t>提示：</a:t>
            </a:r>
            <a:endParaRPr lang="zh-CN" altLang="en-US" sz="2400" dirty="0">
              <a:solidFill>
                <a:schemeClr val="tx1"/>
              </a:solidFill>
              <a:latin typeface="Gulim" panose="020B0600000101010101" pitchFamily="34" charset="-127"/>
              <a:ea typeface="宋体" panose="02010600030101010101" pitchFamily="2" charset="-122"/>
            </a:endParaRPr>
          </a:p>
          <a:p>
            <a:pPr marL="342900" indent="-342900" latinLnBrk="1">
              <a:lnSpc>
                <a:spcPct val="105000"/>
              </a:lnSpc>
              <a:spcBef>
                <a:spcPct val="20000"/>
              </a:spcBef>
              <a:spcAft>
                <a:spcPct val="15000"/>
              </a:spcAft>
            </a:pPr>
            <a:r>
              <a:rPr lang="zh-CN" altLang="en-US" sz="2400" dirty="0">
                <a:solidFill>
                  <a:schemeClr val="tx1"/>
                </a:solidFill>
                <a:latin typeface="Gulim" panose="020B0600000101010101" pitchFamily="34" charset="-127"/>
                <a:ea typeface="宋体" panose="02010600030101010101" pitchFamily="2" charset="-122"/>
              </a:rPr>
              <a:t>关注</a:t>
            </a:r>
            <a:r>
              <a:rPr lang="en-US" altLang="zh-CN" sz="2400" dirty="0">
                <a:solidFill>
                  <a:schemeClr val="tx1"/>
                </a:solidFill>
                <a:latin typeface="Gulim" panose="020B0600000101010101" pitchFamily="34" charset="-127"/>
                <a:ea typeface="宋体" panose="02010600030101010101" pitchFamily="2" charset="-122"/>
              </a:rPr>
              <a:t>3</a:t>
            </a:r>
            <a:r>
              <a:rPr lang="zh-CN" altLang="en-US" sz="2400" dirty="0">
                <a:solidFill>
                  <a:schemeClr val="tx1"/>
                </a:solidFill>
                <a:latin typeface="Gulim" panose="020B0600000101010101" pitchFamily="34" charset="-127"/>
                <a:ea typeface="宋体" panose="02010600030101010101" pitchFamily="2" charset="-122"/>
              </a:rPr>
              <a:t>个可以组合的项：</a:t>
            </a:r>
            <a:r>
              <a:rPr lang="en-US" altLang="zh-CN" sz="2400" dirty="0">
                <a:solidFill>
                  <a:schemeClr val="tx1"/>
                </a:solidFill>
                <a:latin typeface="Gulim" panose="020B0600000101010101" pitchFamily="34" charset="-127"/>
                <a:ea typeface="宋体" panose="02010600030101010101" pitchFamily="2" charset="-122"/>
              </a:rPr>
              <a:t>QQ</a:t>
            </a:r>
            <a:r>
              <a:rPr lang="zh-CN" altLang="en-US" sz="2400" dirty="0">
                <a:solidFill>
                  <a:schemeClr val="tx1"/>
                </a:solidFill>
                <a:latin typeface="Gulim" panose="020B0600000101010101" pitchFamily="34" charset="-127"/>
                <a:ea typeface="宋体" panose="02010600030101010101" pitchFamily="2" charset="-122"/>
              </a:rPr>
              <a:t>的帐号（</a:t>
            </a:r>
            <a:r>
              <a:rPr lang="en-US" altLang="zh-CN" sz="2400" dirty="0">
                <a:solidFill>
                  <a:schemeClr val="tx1"/>
                </a:solidFill>
                <a:latin typeface="Gulim" panose="020B0600000101010101" pitchFamily="34" charset="-127"/>
                <a:ea typeface="宋体" panose="02010600030101010101" pitchFamily="2" charset="-122"/>
              </a:rPr>
              <a:t>6-10</a:t>
            </a:r>
            <a:r>
              <a:rPr lang="zh-CN" altLang="en-US" sz="2400" dirty="0">
                <a:solidFill>
                  <a:schemeClr val="tx1"/>
                </a:solidFill>
                <a:latin typeface="Gulim" panose="020B0600000101010101" pitchFamily="34" charset="-127"/>
                <a:ea typeface="宋体" panose="02010600030101010101" pitchFamily="2" charset="-122"/>
              </a:rPr>
              <a:t>位自然数）、</a:t>
            </a:r>
            <a:r>
              <a:rPr lang="en-US" altLang="zh-CN" sz="2400" dirty="0">
                <a:solidFill>
                  <a:schemeClr val="tx1"/>
                </a:solidFill>
                <a:latin typeface="Gulim" panose="020B0600000101010101" pitchFamily="34" charset="-127"/>
                <a:ea typeface="宋体" panose="02010600030101010101" pitchFamily="2" charset="-122"/>
              </a:rPr>
              <a:t>QQ</a:t>
            </a:r>
            <a:r>
              <a:rPr lang="zh-CN" altLang="en-US" sz="2400" dirty="0">
                <a:solidFill>
                  <a:schemeClr val="tx1"/>
                </a:solidFill>
                <a:latin typeface="Gulim" panose="020B0600000101010101" pitchFamily="34" charset="-127"/>
                <a:ea typeface="宋体" panose="02010600030101010101" pitchFamily="2" charset="-122"/>
              </a:rPr>
              <a:t>的密码（</a:t>
            </a:r>
            <a:r>
              <a:rPr lang="en-US" altLang="zh-CN" sz="2400" dirty="0">
                <a:solidFill>
                  <a:schemeClr val="tx1"/>
                </a:solidFill>
                <a:latin typeface="Gulim" panose="020B0600000101010101" pitchFamily="34" charset="-127"/>
                <a:ea typeface="宋体" panose="02010600030101010101" pitchFamily="2" charset="-122"/>
              </a:rPr>
              <a:t>6-16</a:t>
            </a:r>
            <a:r>
              <a:rPr lang="zh-CN" altLang="en-US" sz="2400" dirty="0">
                <a:solidFill>
                  <a:schemeClr val="tx1"/>
                </a:solidFill>
                <a:latin typeface="Gulim" panose="020B0600000101010101" pitchFamily="34" charset="-127"/>
                <a:ea typeface="宋体" panose="02010600030101010101" pitchFamily="2" charset="-122"/>
              </a:rPr>
              <a:t>位）、登录按钮。</a:t>
            </a:r>
            <a:endParaRPr lang="en-US" altLang="zh-CN" sz="2400" dirty="0">
              <a:solidFill>
                <a:schemeClr val="tx1"/>
              </a:solidFill>
              <a:latin typeface="Gulim" panose="020B0600000101010101" pitchFamily="34" charset="-127"/>
              <a:ea typeface="Gulim" panose="020B0600000101010101" pitchFamily="34" charset="-127"/>
            </a:endParaRPr>
          </a:p>
        </p:txBody>
      </p:sp>
      <p:pic>
        <p:nvPicPr>
          <p:cNvPr id="80899" name="Picture 4"/>
          <p:cNvPicPr>
            <a:picLocks noChangeAspect="1"/>
          </p:cNvPicPr>
          <p:nvPr/>
        </p:nvPicPr>
        <p:blipFill>
          <a:blip r:embed="rId1"/>
          <a:stretch>
            <a:fillRect/>
          </a:stretch>
        </p:blipFill>
        <p:spPr>
          <a:xfrm>
            <a:off x="2339975" y="3141663"/>
            <a:ext cx="4464050" cy="3282950"/>
          </a:xfrm>
          <a:prstGeom prst="rect">
            <a:avLst/>
          </a:prstGeom>
          <a:noFill/>
          <a:ln w="9525">
            <a:noFill/>
          </a:ln>
        </p:spPr>
      </p:pic>
      <p:sp>
        <p:nvSpPr>
          <p:cNvPr id="80900" name="Oval 5"/>
          <p:cNvSpPr/>
          <p:nvPr/>
        </p:nvSpPr>
        <p:spPr>
          <a:xfrm>
            <a:off x="3419475" y="4437063"/>
            <a:ext cx="2016125" cy="503237"/>
          </a:xfrm>
          <a:prstGeom prst="ellipse">
            <a:avLst/>
          </a:prstGeom>
          <a:noFill/>
          <a:ln w="9525" cap="flat" cmpd="sng">
            <a:solidFill>
              <a:srgbClr val="FF0000"/>
            </a:solidFill>
            <a:prstDash val="solid"/>
            <a:round/>
            <a:headEnd type="none" w="med" len="med"/>
            <a:tailEnd type="none" w="med" len="med"/>
          </a:ln>
        </p:spPr>
        <p:txBody>
          <a:bodyPr wrap="none" anchor="ctr" anchorCtr="0"/>
          <a:lstStyle/>
          <a:p>
            <a:pPr algn="ctr"/>
            <a:endParaRPr lang="zh-CN" altLang="en-US" dirty="0">
              <a:latin typeface="Calibri" panose="020F0502020204030204" pitchFamily="34" charset="0"/>
              <a:ea typeface="宋体" panose="02010600030101010101" pitchFamily="2" charset="-122"/>
            </a:endParaRPr>
          </a:p>
        </p:txBody>
      </p:sp>
      <p:sp>
        <p:nvSpPr>
          <p:cNvPr id="80901" name="Oval 6"/>
          <p:cNvSpPr/>
          <p:nvPr/>
        </p:nvSpPr>
        <p:spPr>
          <a:xfrm>
            <a:off x="3492500" y="5013325"/>
            <a:ext cx="2016125" cy="503238"/>
          </a:xfrm>
          <a:prstGeom prst="ellipse">
            <a:avLst/>
          </a:prstGeom>
          <a:noFill/>
          <a:ln w="9525" cap="flat" cmpd="sng">
            <a:solidFill>
              <a:srgbClr val="FF0000"/>
            </a:solidFill>
            <a:prstDash val="solid"/>
            <a:round/>
            <a:headEnd type="none" w="med" len="med"/>
            <a:tailEnd type="none" w="med" len="med"/>
          </a:ln>
        </p:spPr>
        <p:txBody>
          <a:bodyPr wrap="none" anchor="ctr" anchorCtr="0"/>
          <a:lstStyle/>
          <a:p>
            <a:pPr algn="ctr"/>
            <a:endParaRPr lang="zh-CN" altLang="en-US" dirty="0">
              <a:latin typeface="Calibri" panose="020F0502020204030204" pitchFamily="34" charset="0"/>
              <a:ea typeface="宋体" panose="02010600030101010101" pitchFamily="2" charset="-122"/>
            </a:endParaRPr>
          </a:p>
        </p:txBody>
      </p:sp>
      <p:sp>
        <p:nvSpPr>
          <p:cNvPr id="80902" name="Oval 7"/>
          <p:cNvSpPr/>
          <p:nvPr/>
        </p:nvSpPr>
        <p:spPr>
          <a:xfrm>
            <a:off x="5219700" y="5949950"/>
            <a:ext cx="2016125" cy="503238"/>
          </a:xfrm>
          <a:prstGeom prst="ellipse">
            <a:avLst/>
          </a:prstGeom>
          <a:noFill/>
          <a:ln w="9525" cap="flat" cmpd="sng">
            <a:solidFill>
              <a:srgbClr val="FF0000"/>
            </a:solidFill>
            <a:prstDash val="solid"/>
            <a:round/>
            <a:headEnd type="none" w="med" len="med"/>
            <a:tailEnd type="none" w="med" len="med"/>
          </a:ln>
        </p:spPr>
        <p:txBody>
          <a:bodyPr wrap="none" anchor="ctr" anchorCtr="0"/>
          <a:lstStyle/>
          <a:p>
            <a:pPr algn="ctr"/>
            <a:endParaRPr lang="zh-CN" altLang="en-US" dirty="0">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2307">
                                            <p:txEl>
                                              <p:pRg st="0" end="0"/>
                                            </p:txEl>
                                          </p:spTgt>
                                        </p:tgtEl>
                                        <p:attrNameLst>
                                          <p:attrName>style.visibility</p:attrName>
                                        </p:attrNameLst>
                                      </p:cBhvr>
                                      <p:to>
                                        <p:strVal val="visible"/>
                                      </p:to>
                                    </p:set>
                                    <p:animEffect transition="in" filter="wipe(left)">
                                      <p:cBhvr>
                                        <p:cTn id="7" dur="500"/>
                                        <p:tgtEl>
                                          <p:spTgt spid="1122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2307">
                                            <p:txEl>
                                              <p:pRg st="1" end="1"/>
                                            </p:txEl>
                                          </p:spTgt>
                                        </p:tgtEl>
                                        <p:attrNameLst>
                                          <p:attrName>style.visibility</p:attrName>
                                        </p:attrNameLst>
                                      </p:cBhvr>
                                      <p:to>
                                        <p:strVal val="visible"/>
                                      </p:to>
                                    </p:set>
                                    <p:animEffect transition="in" filter="wipe(left)">
                                      <p:cBhvr>
                                        <p:cTn id="12" dur="500"/>
                                        <p:tgtEl>
                                          <p:spTgt spid="1122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2307">
                                            <p:txEl>
                                              <p:pRg st="2" end="2"/>
                                            </p:txEl>
                                          </p:spTgt>
                                        </p:tgtEl>
                                        <p:attrNameLst>
                                          <p:attrName>style.visibility</p:attrName>
                                        </p:attrNameLst>
                                      </p:cBhvr>
                                      <p:to>
                                        <p:strVal val="visible"/>
                                      </p:to>
                                    </p:set>
                                    <p:animEffect transition="in" filter="wipe(left)">
                                      <p:cBhvr>
                                        <p:cTn id="17" dur="500"/>
                                        <p:tgtEl>
                                          <p:spTgt spid="11223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230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因果图法的简介</a:t>
            </a:r>
            <a:endParaRPr kumimoji="0" lang="zh-CN" altLang="en-US" sz="32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1075203" name="Rectangle 3"/>
          <p:cNvSpPr>
            <a:spLocks noGrp="1"/>
          </p:cNvSpPr>
          <p:nvPr>
            <p:ph idx="1"/>
          </p:nvPr>
        </p:nvSpPr>
        <p:spPr>
          <a:xfrm>
            <a:off x="501650" y="1295400"/>
            <a:ext cx="8140700" cy="5041900"/>
          </a:xfrm>
        </p:spPr>
        <p:txBody>
          <a:bodyPr vert="horz" wrap="square" lIns="91440" tIns="45720" rIns="91440" bIns="45720" numCol="1" rtlCol="0" anchor="t" anchorCtr="0" compatLnSpc="1">
            <a:noAutofit/>
          </a:bodyPr>
          <a:lstStyle/>
          <a:p>
            <a:pPr marL="171450" marR="0" lvl="0" indent="-171450" algn="just" defTabSz="685800" rtl="0" eaLnBrk="1" fontAlgn="auto" latinLnBrk="0" hangingPunct="1">
              <a:lnSpc>
                <a:spcPct val="105000"/>
              </a:lnSpc>
              <a:spcBef>
                <a:spcPts val="0"/>
              </a:spcBef>
              <a:spcAft>
                <a:spcPct val="20000"/>
              </a:spcAft>
              <a:buClrTx/>
              <a:buSzTx/>
              <a:buFont typeface="Arial" panose="020B0604020202020204" pitchFamily="34" charset="0"/>
              <a:buNone/>
              <a:defRPr/>
            </a:pPr>
            <a:r>
              <a:rPr kumimoji="0" lang="zh-CN" altLang="en-US" sz="24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缺点</a:t>
            </a:r>
            <a:endParaRPr kumimoji="0" lang="zh-CN" altLang="en-US" sz="2400" b="1"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05000"/>
              </a:lnSpc>
              <a:spcBef>
                <a:spcPts val="0"/>
              </a:spcBef>
              <a:spcAft>
                <a:spcPts val="1000"/>
              </a:spcAft>
              <a:buClrTx/>
              <a:buSzTx/>
              <a:buFont typeface="Arial" panose="020B0604020202020204" pitchFamily="34" charset="0"/>
              <a:buNone/>
              <a:defRPr/>
            </a:pPr>
            <a:br>
              <a:rPr kumimoji="0" lang="zh-CN" altLang="en-US" sz="24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br>
            <a:r>
              <a:rPr kumimoji="0" lang="en-US" altLang="zh-CN" sz="24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1</a:t>
            </a:r>
            <a:r>
              <a:rPr kumimoji="0" lang="zh-CN" altLang="en-US" sz="24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、输入条件与输出结果的因果关系，有时难以从软件需求规格说明书得到。</a:t>
            </a:r>
            <a:endParaRPr kumimoji="0" lang="zh-CN" altLang="en-US" sz="24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just" defTabSz="685800" rtl="0" eaLnBrk="1" fontAlgn="auto" latinLnBrk="0" hangingPunct="1">
              <a:lnSpc>
                <a:spcPct val="105000"/>
              </a:lnSpc>
              <a:spcBef>
                <a:spcPts val="0"/>
              </a:spcBef>
              <a:spcAft>
                <a:spcPts val="1000"/>
              </a:spcAft>
              <a:buClrTx/>
              <a:buSzTx/>
              <a:buFont typeface="Arial" panose="020B0604020202020204" pitchFamily="34" charset="0"/>
              <a:buNone/>
              <a:defRPr/>
            </a:pPr>
            <a:br>
              <a:rPr kumimoji="0" lang="en-US" altLang="zh-CN" sz="24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br>
            <a:r>
              <a:rPr kumimoji="0" lang="en-US" altLang="zh-CN" sz="24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2</a:t>
            </a:r>
            <a:r>
              <a:rPr kumimoji="0" lang="zh-CN" altLang="en-US" sz="24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、即使得到了这些因果关系，也会因为因果关系复杂导致因果图非常庞大，测试用例数目及其庞大。 </a:t>
            </a:r>
            <a:endParaRPr kumimoji="0" lang="zh-CN" altLang="en-US" sz="24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75202"/>
                                        </p:tgtEl>
                                        <p:attrNameLst>
                                          <p:attrName>style.visibility</p:attrName>
                                        </p:attrNameLst>
                                      </p:cBhvr>
                                      <p:to>
                                        <p:strVal val="visible"/>
                                      </p:to>
                                    </p:set>
                                    <p:animEffect transition="in" filter="barn(outVertical)">
                                      <p:cBhvr>
                                        <p:cTn id="7" dur="500"/>
                                        <p:tgtEl>
                                          <p:spTgt spid="10752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203">
                                            <p:txEl>
                                              <p:pRg st="0" end="0"/>
                                            </p:txEl>
                                          </p:spTgt>
                                        </p:tgtEl>
                                        <p:attrNameLst>
                                          <p:attrName>style.visibility</p:attrName>
                                        </p:attrNameLst>
                                      </p:cBhvr>
                                      <p:to>
                                        <p:strVal val="visible"/>
                                      </p:to>
                                    </p:set>
                                    <p:animEffect transition="in" filter="wipe(left)">
                                      <p:cBhvr>
                                        <p:cTn id="12" dur="500"/>
                                        <p:tgtEl>
                                          <p:spTgt spid="10752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5203">
                                            <p:txEl>
                                              <p:pRg st="1" end="1"/>
                                            </p:txEl>
                                          </p:spTgt>
                                        </p:tgtEl>
                                        <p:attrNameLst>
                                          <p:attrName>style.visibility</p:attrName>
                                        </p:attrNameLst>
                                      </p:cBhvr>
                                      <p:to>
                                        <p:strVal val="visible"/>
                                      </p:to>
                                    </p:set>
                                    <p:animEffect transition="in" filter="wipe(left)">
                                      <p:cBhvr>
                                        <p:cTn id="17" dur="500"/>
                                        <p:tgtEl>
                                          <p:spTgt spid="10752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75203">
                                            <p:txEl>
                                              <p:pRg st="2" end="2"/>
                                            </p:txEl>
                                          </p:spTgt>
                                        </p:tgtEl>
                                        <p:attrNameLst>
                                          <p:attrName>style.visibility</p:attrName>
                                        </p:attrNameLst>
                                      </p:cBhvr>
                                      <p:to>
                                        <p:strVal val="visible"/>
                                      </p:to>
                                    </p:set>
                                    <p:animEffect transition="in" filter="wipe(left)">
                                      <p:cBhvr>
                                        <p:cTn id="22" dur="500"/>
                                        <p:tgtEl>
                                          <p:spTgt spid="10752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02" grpId="0"/>
      <p:bldP spid="107520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2"/>
          <p:cNvSpPr txBox="1"/>
          <p:nvPr/>
        </p:nvSpPr>
        <p:spPr>
          <a:xfrm>
            <a:off x="1116013" y="1739900"/>
            <a:ext cx="793750" cy="457200"/>
          </a:xfrm>
          <a:prstGeom prst="rect">
            <a:avLst/>
          </a:prstGeom>
          <a:noFill/>
          <a:ln w="9525">
            <a:noFill/>
          </a:ln>
        </p:spPr>
        <p:txBody>
          <a:bodyPr wrap="none" anchor="t" anchorCtr="0">
            <a:spAutoFit/>
          </a:bodyPr>
          <a:lstStyle/>
          <a:p>
            <a:r>
              <a:rPr lang="zh-CN" altLang="en-US" sz="2400" dirty="0">
                <a:solidFill>
                  <a:schemeClr val="tx1"/>
                </a:solidFill>
                <a:latin typeface="Times New Roman" panose="02020603050405020304" pitchFamily="18" charset="0"/>
                <a:ea typeface="楷体_GB2312" pitchFamily="49" charset="-122"/>
              </a:rPr>
              <a:t>恒等</a:t>
            </a:r>
            <a:endParaRPr lang="zh-CN" altLang="en-US" sz="2400" dirty="0">
              <a:solidFill>
                <a:schemeClr val="tx1"/>
              </a:solidFill>
              <a:latin typeface="Times New Roman" panose="02020603050405020304" pitchFamily="18" charset="0"/>
              <a:ea typeface="楷体_GB2312" pitchFamily="49" charset="-122"/>
            </a:endParaRPr>
          </a:p>
        </p:txBody>
      </p:sp>
      <p:sp>
        <p:nvSpPr>
          <p:cNvPr id="18434" name="Line 3"/>
          <p:cNvSpPr/>
          <p:nvPr/>
        </p:nvSpPr>
        <p:spPr>
          <a:xfrm>
            <a:off x="2716213" y="1968500"/>
            <a:ext cx="1447800" cy="0"/>
          </a:xfrm>
          <a:prstGeom prst="line">
            <a:avLst/>
          </a:prstGeom>
          <a:ln w="9525" cap="flat" cmpd="sng">
            <a:solidFill>
              <a:schemeClr val="tx1"/>
            </a:solidFill>
            <a:prstDash val="solid"/>
            <a:round/>
            <a:headEnd type="none" w="med" len="med"/>
            <a:tailEnd type="none" w="med" len="med"/>
          </a:ln>
        </p:spPr>
      </p:sp>
      <p:sp>
        <p:nvSpPr>
          <p:cNvPr id="18435" name="Text Box 4"/>
          <p:cNvSpPr txBox="1"/>
          <p:nvPr/>
        </p:nvSpPr>
        <p:spPr>
          <a:xfrm>
            <a:off x="5364163" y="1584325"/>
            <a:ext cx="74453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c</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=1</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36" name="AutoShape 5"/>
          <p:cNvSpPr/>
          <p:nvPr/>
        </p:nvSpPr>
        <p:spPr>
          <a:xfrm>
            <a:off x="6372225" y="1773238"/>
            <a:ext cx="533400" cy="228600"/>
          </a:xfrm>
          <a:prstGeom prst="rightArrow">
            <a:avLst>
              <a:gd name="adj1" fmla="val 50000"/>
              <a:gd name="adj2" fmla="val 58279"/>
            </a:avLst>
          </a:prstGeom>
          <a:noFill/>
          <a:ln w="9525" cap="flat" cmpd="sng">
            <a:solidFill>
              <a:schemeClr val="tx1"/>
            </a:solidFill>
            <a:prstDash val="solid"/>
            <a:miter/>
            <a:headEnd type="none" w="med" len="med"/>
            <a:tailEnd type="none" w="med" len="med"/>
          </a:ln>
        </p:spPr>
        <p:txBody>
          <a:bodyPr wrap="none" anchor="ctr" anchorCtr="0"/>
          <a:lstStyle/>
          <a:p>
            <a:pPr algn="ctr"/>
            <a:endParaRPr lang="zh-CN" altLang="en-US" dirty="0">
              <a:solidFill>
                <a:schemeClr val="tx1"/>
              </a:solidFill>
              <a:latin typeface="Verdana" panose="020B0604030504040204" pitchFamily="34" charset="0"/>
              <a:ea typeface="宋体" panose="02010600030101010101" pitchFamily="2" charset="-122"/>
            </a:endParaRPr>
          </a:p>
        </p:txBody>
      </p:sp>
      <p:sp>
        <p:nvSpPr>
          <p:cNvPr id="18437" name="Text Box 6"/>
          <p:cNvSpPr txBox="1"/>
          <p:nvPr/>
        </p:nvSpPr>
        <p:spPr>
          <a:xfrm>
            <a:off x="7040563" y="1584325"/>
            <a:ext cx="74453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e</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=1</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38" name="Text Box 7"/>
          <p:cNvSpPr txBox="1"/>
          <p:nvPr/>
        </p:nvSpPr>
        <p:spPr>
          <a:xfrm>
            <a:off x="5383213" y="1968500"/>
            <a:ext cx="74453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c</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=0</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39" name="AutoShape 8"/>
          <p:cNvSpPr/>
          <p:nvPr/>
        </p:nvSpPr>
        <p:spPr>
          <a:xfrm>
            <a:off x="6373813" y="2124075"/>
            <a:ext cx="533400" cy="228600"/>
          </a:xfrm>
          <a:prstGeom prst="rightArrow">
            <a:avLst>
              <a:gd name="adj1" fmla="val 50000"/>
              <a:gd name="adj2" fmla="val 58279"/>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40" name="Text Box 9"/>
          <p:cNvSpPr txBox="1"/>
          <p:nvPr/>
        </p:nvSpPr>
        <p:spPr>
          <a:xfrm>
            <a:off x="7059613" y="1968500"/>
            <a:ext cx="74453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e</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=0</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41" name="Text Box 10"/>
          <p:cNvSpPr txBox="1"/>
          <p:nvPr/>
        </p:nvSpPr>
        <p:spPr>
          <a:xfrm>
            <a:off x="1166813" y="2692400"/>
            <a:ext cx="488950" cy="457200"/>
          </a:xfrm>
          <a:prstGeom prst="rect">
            <a:avLst/>
          </a:prstGeom>
          <a:noFill/>
          <a:ln w="9525">
            <a:noFill/>
          </a:ln>
        </p:spPr>
        <p:txBody>
          <a:bodyPr wrap="none" anchor="t" anchorCtr="0">
            <a:spAutoFit/>
          </a:bodyPr>
          <a:lstStyle/>
          <a:p>
            <a:r>
              <a:rPr lang="zh-CN" altLang="en-US" sz="2400" dirty="0">
                <a:solidFill>
                  <a:schemeClr val="tx1"/>
                </a:solidFill>
                <a:latin typeface="Times New Roman" panose="02020603050405020304" pitchFamily="18" charset="0"/>
                <a:ea typeface="楷体_GB2312" pitchFamily="49" charset="-122"/>
              </a:rPr>
              <a:t>非</a:t>
            </a:r>
            <a:endParaRPr lang="zh-CN" altLang="en-US" sz="2400" dirty="0">
              <a:solidFill>
                <a:schemeClr val="tx1"/>
              </a:solidFill>
              <a:latin typeface="Times New Roman" panose="02020603050405020304" pitchFamily="18" charset="0"/>
              <a:ea typeface="楷体_GB2312" pitchFamily="49" charset="-122"/>
            </a:endParaRPr>
          </a:p>
        </p:txBody>
      </p:sp>
      <p:sp>
        <p:nvSpPr>
          <p:cNvPr id="18442" name="Line 11"/>
          <p:cNvSpPr/>
          <p:nvPr/>
        </p:nvSpPr>
        <p:spPr>
          <a:xfrm>
            <a:off x="2690813" y="2921000"/>
            <a:ext cx="1447800" cy="0"/>
          </a:xfrm>
          <a:prstGeom prst="line">
            <a:avLst/>
          </a:prstGeom>
          <a:ln w="9525" cap="flat" cmpd="sng">
            <a:solidFill>
              <a:schemeClr val="tx1"/>
            </a:solidFill>
            <a:prstDash val="solid"/>
            <a:round/>
            <a:headEnd type="none" w="med" len="med"/>
            <a:tailEnd type="none" w="med" len="med"/>
          </a:ln>
        </p:spPr>
      </p:sp>
      <p:sp>
        <p:nvSpPr>
          <p:cNvPr id="18443" name="Freeform 12"/>
          <p:cNvSpPr/>
          <p:nvPr/>
        </p:nvSpPr>
        <p:spPr>
          <a:xfrm>
            <a:off x="3148013" y="2844800"/>
            <a:ext cx="457200" cy="152400"/>
          </a:xfrm>
          <a:custGeom>
            <a:avLst/>
            <a:gdLst/>
            <a:ahLst/>
            <a:cxnLst>
              <a:cxn ang="0">
                <a:pos x="0" y="48"/>
              </a:cxn>
              <a:cxn ang="0">
                <a:pos x="96" y="0"/>
              </a:cxn>
              <a:cxn ang="0">
                <a:pos x="144" y="48"/>
              </a:cxn>
              <a:cxn ang="0">
                <a:pos x="192" y="96"/>
              </a:cxn>
              <a:cxn ang="0">
                <a:pos x="288" y="48"/>
              </a:cxn>
            </a:cxnLst>
            <a:rect l="0" t="0" r="0" b="0"/>
            <a:pathLst>
              <a:path w="288" h="96">
                <a:moveTo>
                  <a:pt x="0" y="48"/>
                </a:moveTo>
                <a:cubicBezTo>
                  <a:pt x="36" y="24"/>
                  <a:pt x="72" y="0"/>
                  <a:pt x="96" y="0"/>
                </a:cubicBezTo>
                <a:cubicBezTo>
                  <a:pt x="120" y="0"/>
                  <a:pt x="128" y="32"/>
                  <a:pt x="144" y="48"/>
                </a:cubicBezTo>
                <a:cubicBezTo>
                  <a:pt x="160" y="64"/>
                  <a:pt x="168" y="96"/>
                  <a:pt x="192" y="96"/>
                </a:cubicBezTo>
                <a:cubicBezTo>
                  <a:pt x="216" y="96"/>
                  <a:pt x="272" y="56"/>
                  <a:pt x="288" y="48"/>
                </a:cubicBezTo>
              </a:path>
            </a:pathLst>
          </a:custGeom>
          <a:noFill/>
          <a:ln w="9525" cap="flat" cmpd="sng">
            <a:solidFill>
              <a:schemeClr val="tx1"/>
            </a:solidFill>
            <a:prstDash val="solid"/>
            <a:round/>
            <a:headEnd type="none" w="med" len="med"/>
            <a:tailEnd type="none" w="med" len="med"/>
          </a:ln>
        </p:spPr>
        <p:txBody>
          <a:bodyPr/>
          <a:lstStyle/>
          <a:p>
            <a:endParaRPr lang="zh-CN" altLang="en-US"/>
          </a:p>
        </p:txBody>
      </p:sp>
      <p:sp>
        <p:nvSpPr>
          <p:cNvPr id="18444" name="Oval 13"/>
          <p:cNvSpPr/>
          <p:nvPr/>
        </p:nvSpPr>
        <p:spPr>
          <a:xfrm>
            <a:off x="2233613" y="34925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45" name="Text Box 14"/>
          <p:cNvSpPr txBox="1"/>
          <p:nvPr/>
        </p:nvSpPr>
        <p:spPr>
          <a:xfrm>
            <a:off x="2233613" y="33401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c</a:t>
            </a:r>
            <a:r>
              <a:rPr lang="en-US" altLang="zh-CN" sz="2000" baseline="-25000" dirty="0">
                <a:solidFill>
                  <a:schemeClr val="tx1"/>
                </a:solidFill>
                <a:latin typeface="Times New Roman" panose="02020603050405020304" pitchFamily="18" charset="0"/>
                <a:ea typeface="楷体_GB2312" pitchFamily="49" charset="-122"/>
              </a:rPr>
              <a:t>1</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46" name="Oval 15"/>
          <p:cNvSpPr/>
          <p:nvPr/>
        </p:nvSpPr>
        <p:spPr>
          <a:xfrm>
            <a:off x="2233613" y="4003675"/>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47" name="Text Box 16"/>
          <p:cNvSpPr txBox="1"/>
          <p:nvPr/>
        </p:nvSpPr>
        <p:spPr>
          <a:xfrm>
            <a:off x="2233613" y="38735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c</a:t>
            </a:r>
            <a:r>
              <a:rPr lang="en-US" altLang="zh-CN" sz="2000" baseline="-25000" dirty="0">
                <a:solidFill>
                  <a:schemeClr val="tx1"/>
                </a:solidFill>
                <a:latin typeface="Times New Roman" panose="02020603050405020304" pitchFamily="18" charset="0"/>
                <a:ea typeface="楷体_GB2312" pitchFamily="49" charset="-122"/>
              </a:rPr>
              <a:t>2</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48" name="Oval 17"/>
          <p:cNvSpPr/>
          <p:nvPr/>
        </p:nvSpPr>
        <p:spPr>
          <a:xfrm>
            <a:off x="2233613" y="44831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49" name="Text Box 18"/>
          <p:cNvSpPr txBox="1"/>
          <p:nvPr/>
        </p:nvSpPr>
        <p:spPr>
          <a:xfrm>
            <a:off x="2233613" y="43307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c</a:t>
            </a:r>
            <a:r>
              <a:rPr lang="en-US" altLang="zh-CN" sz="2000" baseline="-25000" dirty="0">
                <a:solidFill>
                  <a:schemeClr val="tx1"/>
                </a:solidFill>
                <a:latin typeface="Times New Roman" panose="02020603050405020304" pitchFamily="18" charset="0"/>
                <a:ea typeface="楷体_GB2312" pitchFamily="49" charset="-122"/>
              </a:rPr>
              <a:t>3</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50" name="Oval 19"/>
          <p:cNvSpPr/>
          <p:nvPr/>
        </p:nvSpPr>
        <p:spPr>
          <a:xfrm>
            <a:off x="2309813" y="27686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51" name="Text Box 20"/>
          <p:cNvSpPr txBox="1"/>
          <p:nvPr/>
        </p:nvSpPr>
        <p:spPr>
          <a:xfrm>
            <a:off x="2309813" y="26162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c</a:t>
            </a:r>
            <a:r>
              <a:rPr lang="en-US" altLang="zh-CN" sz="2000" baseline="-25000" dirty="0">
                <a:solidFill>
                  <a:schemeClr val="tx1"/>
                </a:solidFill>
                <a:latin typeface="Times New Roman" panose="02020603050405020304" pitchFamily="18" charset="0"/>
                <a:ea typeface="楷体_GB2312" pitchFamily="49" charset="-122"/>
              </a:rPr>
              <a:t>1</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52" name="Oval 21"/>
          <p:cNvSpPr/>
          <p:nvPr/>
        </p:nvSpPr>
        <p:spPr>
          <a:xfrm>
            <a:off x="4138613" y="27686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53" name="Text Box 22"/>
          <p:cNvSpPr txBox="1"/>
          <p:nvPr/>
        </p:nvSpPr>
        <p:spPr>
          <a:xfrm>
            <a:off x="4138613" y="26162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e</a:t>
            </a:r>
            <a:r>
              <a:rPr lang="en-US" altLang="zh-CN" sz="2000" baseline="-25000" dirty="0">
                <a:solidFill>
                  <a:schemeClr val="tx1"/>
                </a:solidFill>
                <a:latin typeface="Times New Roman" panose="02020603050405020304" pitchFamily="18" charset="0"/>
                <a:ea typeface="楷体_GB2312" pitchFamily="49" charset="-122"/>
              </a:rPr>
              <a:t>1</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54" name="Oval 23"/>
          <p:cNvSpPr/>
          <p:nvPr/>
        </p:nvSpPr>
        <p:spPr>
          <a:xfrm>
            <a:off x="2335213" y="18161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55" name="Text Box 24"/>
          <p:cNvSpPr txBox="1"/>
          <p:nvPr/>
        </p:nvSpPr>
        <p:spPr>
          <a:xfrm>
            <a:off x="2335213" y="16637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c</a:t>
            </a:r>
            <a:r>
              <a:rPr lang="en-US" altLang="zh-CN" sz="2000" baseline="-25000" dirty="0">
                <a:solidFill>
                  <a:schemeClr val="tx1"/>
                </a:solidFill>
                <a:latin typeface="Times New Roman" panose="02020603050405020304" pitchFamily="18" charset="0"/>
                <a:ea typeface="楷体_GB2312" pitchFamily="49" charset="-122"/>
              </a:rPr>
              <a:t>1</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56" name="Oval 25"/>
          <p:cNvSpPr/>
          <p:nvPr/>
        </p:nvSpPr>
        <p:spPr>
          <a:xfrm>
            <a:off x="4164013" y="18161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57" name="Text Box 26"/>
          <p:cNvSpPr txBox="1"/>
          <p:nvPr/>
        </p:nvSpPr>
        <p:spPr>
          <a:xfrm>
            <a:off x="4164013" y="16637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e</a:t>
            </a:r>
            <a:r>
              <a:rPr lang="en-US" altLang="zh-CN" sz="2000" baseline="-25000" dirty="0">
                <a:solidFill>
                  <a:schemeClr val="tx1"/>
                </a:solidFill>
                <a:latin typeface="Times New Roman" panose="02020603050405020304" pitchFamily="18" charset="0"/>
                <a:ea typeface="楷体_GB2312" pitchFamily="49" charset="-122"/>
              </a:rPr>
              <a:t>1</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58" name="Oval 27"/>
          <p:cNvSpPr/>
          <p:nvPr/>
        </p:nvSpPr>
        <p:spPr>
          <a:xfrm>
            <a:off x="4138613" y="40259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59" name="Text Box 28"/>
          <p:cNvSpPr txBox="1"/>
          <p:nvPr/>
        </p:nvSpPr>
        <p:spPr>
          <a:xfrm>
            <a:off x="4138613" y="38735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e</a:t>
            </a:r>
            <a:r>
              <a:rPr lang="en-US" altLang="zh-CN" sz="2000" baseline="-25000" dirty="0">
                <a:solidFill>
                  <a:schemeClr val="tx1"/>
                </a:solidFill>
                <a:latin typeface="Times New Roman" panose="02020603050405020304" pitchFamily="18" charset="0"/>
                <a:ea typeface="楷体_GB2312" pitchFamily="49" charset="-122"/>
              </a:rPr>
              <a:t>1</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60" name="Line 29"/>
          <p:cNvSpPr/>
          <p:nvPr/>
        </p:nvSpPr>
        <p:spPr>
          <a:xfrm>
            <a:off x="2614613" y="3721100"/>
            <a:ext cx="1600200" cy="381000"/>
          </a:xfrm>
          <a:prstGeom prst="line">
            <a:avLst/>
          </a:prstGeom>
          <a:ln w="9525" cap="flat" cmpd="sng">
            <a:solidFill>
              <a:schemeClr val="tx1"/>
            </a:solidFill>
            <a:prstDash val="solid"/>
            <a:round/>
            <a:headEnd type="none" w="med" len="med"/>
            <a:tailEnd type="none" w="med" len="med"/>
          </a:ln>
        </p:spPr>
      </p:sp>
      <p:sp>
        <p:nvSpPr>
          <p:cNvPr id="18461" name="Line 30"/>
          <p:cNvSpPr/>
          <p:nvPr/>
        </p:nvSpPr>
        <p:spPr>
          <a:xfrm>
            <a:off x="2614613" y="4178300"/>
            <a:ext cx="1524000" cy="0"/>
          </a:xfrm>
          <a:prstGeom prst="line">
            <a:avLst/>
          </a:prstGeom>
          <a:ln w="9525" cap="flat" cmpd="sng">
            <a:solidFill>
              <a:schemeClr val="tx1"/>
            </a:solidFill>
            <a:prstDash val="solid"/>
            <a:round/>
            <a:headEnd type="none" w="med" len="med"/>
            <a:tailEnd type="none" w="med" len="med"/>
          </a:ln>
        </p:spPr>
      </p:sp>
      <p:sp>
        <p:nvSpPr>
          <p:cNvPr id="18462" name="Line 31"/>
          <p:cNvSpPr/>
          <p:nvPr/>
        </p:nvSpPr>
        <p:spPr>
          <a:xfrm flipV="1">
            <a:off x="2614613" y="4254500"/>
            <a:ext cx="1524000" cy="381000"/>
          </a:xfrm>
          <a:prstGeom prst="line">
            <a:avLst/>
          </a:prstGeom>
          <a:ln w="9525" cap="flat" cmpd="sng">
            <a:solidFill>
              <a:schemeClr val="tx1"/>
            </a:solidFill>
            <a:prstDash val="solid"/>
            <a:round/>
            <a:headEnd type="none" w="med" len="med"/>
            <a:tailEnd type="none" w="med" len="med"/>
          </a:ln>
        </p:spPr>
      </p:sp>
      <p:sp>
        <p:nvSpPr>
          <p:cNvPr id="18463" name="Freeform 32"/>
          <p:cNvSpPr/>
          <p:nvPr/>
        </p:nvSpPr>
        <p:spPr>
          <a:xfrm>
            <a:off x="3833813" y="4025900"/>
            <a:ext cx="76200" cy="304800"/>
          </a:xfrm>
          <a:custGeom>
            <a:avLst/>
            <a:gdLst/>
            <a:ahLst/>
            <a:cxnLst>
              <a:cxn ang="0">
                <a:pos x="48" y="0"/>
              </a:cxn>
              <a:cxn ang="0">
                <a:pos x="0" y="96"/>
              </a:cxn>
              <a:cxn ang="0">
                <a:pos x="48" y="192"/>
              </a:cxn>
            </a:cxnLst>
            <a:rect l="0" t="0" r="0" b="0"/>
            <a:pathLst>
              <a:path w="48" h="192">
                <a:moveTo>
                  <a:pt x="48" y="0"/>
                </a:moveTo>
                <a:cubicBezTo>
                  <a:pt x="24" y="32"/>
                  <a:pt x="0" y="64"/>
                  <a:pt x="0" y="96"/>
                </a:cubicBezTo>
                <a:cubicBezTo>
                  <a:pt x="0" y="128"/>
                  <a:pt x="40" y="176"/>
                  <a:pt x="48" y="192"/>
                </a:cubicBezTo>
              </a:path>
            </a:pathLst>
          </a:custGeom>
          <a:noFill/>
          <a:ln w="9525" cap="flat" cmpd="sng">
            <a:solidFill>
              <a:schemeClr val="tx1"/>
            </a:solidFill>
            <a:prstDash val="solid"/>
            <a:round/>
            <a:headEnd type="none" w="med" len="med"/>
            <a:tailEnd type="none" w="med" len="med"/>
          </a:ln>
        </p:spPr>
        <p:txBody>
          <a:bodyPr/>
          <a:lstStyle/>
          <a:p>
            <a:endParaRPr lang="zh-CN" altLang="en-US"/>
          </a:p>
        </p:txBody>
      </p:sp>
      <p:sp>
        <p:nvSpPr>
          <p:cNvPr id="18464" name="Text Box 33"/>
          <p:cNvSpPr txBox="1"/>
          <p:nvPr/>
        </p:nvSpPr>
        <p:spPr>
          <a:xfrm>
            <a:off x="3376613" y="3873500"/>
            <a:ext cx="387350" cy="336550"/>
          </a:xfrm>
          <a:prstGeom prst="rect">
            <a:avLst/>
          </a:prstGeom>
          <a:noFill/>
          <a:ln w="9525">
            <a:noFill/>
          </a:ln>
        </p:spPr>
        <p:txBody>
          <a:bodyPr wrap="none" anchor="t" anchorCtr="0">
            <a:spAutoFit/>
          </a:bodyPr>
          <a:lstStyle/>
          <a:p>
            <a:r>
              <a:rPr lang="zh-CN" altLang="en-US" sz="1600" b="1" dirty="0">
                <a:solidFill>
                  <a:schemeClr val="tx1"/>
                </a:solidFill>
                <a:latin typeface="Times New Roman" panose="02020603050405020304" pitchFamily="18" charset="0"/>
                <a:ea typeface="楷体_GB2312" pitchFamily="49" charset="-122"/>
              </a:rPr>
              <a:t>∨</a:t>
            </a:r>
            <a:endParaRPr lang="zh-CN" altLang="en-US" sz="1600" b="1" dirty="0">
              <a:solidFill>
                <a:schemeClr val="tx1"/>
              </a:solidFill>
              <a:latin typeface="Times New Roman" panose="02020603050405020304" pitchFamily="18" charset="0"/>
              <a:ea typeface="楷体_GB2312" pitchFamily="49" charset="-122"/>
            </a:endParaRPr>
          </a:p>
        </p:txBody>
      </p:sp>
      <p:sp>
        <p:nvSpPr>
          <p:cNvPr id="18465" name="Oval 34"/>
          <p:cNvSpPr/>
          <p:nvPr/>
        </p:nvSpPr>
        <p:spPr>
          <a:xfrm>
            <a:off x="2259013" y="51054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66" name="Text Box 35"/>
          <p:cNvSpPr txBox="1"/>
          <p:nvPr/>
        </p:nvSpPr>
        <p:spPr>
          <a:xfrm>
            <a:off x="2259013" y="49530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c</a:t>
            </a:r>
            <a:r>
              <a:rPr lang="en-US" altLang="zh-CN" sz="2000" baseline="-25000" dirty="0">
                <a:solidFill>
                  <a:schemeClr val="tx1"/>
                </a:solidFill>
                <a:latin typeface="Times New Roman" panose="02020603050405020304" pitchFamily="18" charset="0"/>
                <a:ea typeface="楷体_GB2312" pitchFamily="49" charset="-122"/>
              </a:rPr>
              <a:t>1</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67" name="Oval 36"/>
          <p:cNvSpPr/>
          <p:nvPr/>
        </p:nvSpPr>
        <p:spPr>
          <a:xfrm>
            <a:off x="2259013" y="60960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68" name="Text Box 37"/>
          <p:cNvSpPr txBox="1"/>
          <p:nvPr/>
        </p:nvSpPr>
        <p:spPr>
          <a:xfrm>
            <a:off x="2259013" y="59436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c</a:t>
            </a:r>
            <a:r>
              <a:rPr lang="en-US" altLang="zh-CN" sz="2000" baseline="-25000" dirty="0">
                <a:solidFill>
                  <a:schemeClr val="tx1"/>
                </a:solidFill>
                <a:latin typeface="Times New Roman" panose="02020603050405020304" pitchFamily="18" charset="0"/>
                <a:ea typeface="楷体_GB2312" pitchFamily="49" charset="-122"/>
              </a:rPr>
              <a:t>2</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69" name="Oval 38"/>
          <p:cNvSpPr/>
          <p:nvPr/>
        </p:nvSpPr>
        <p:spPr>
          <a:xfrm>
            <a:off x="4164013" y="5638800"/>
            <a:ext cx="381000" cy="381000"/>
          </a:xfrm>
          <a:prstGeom prst="ellipse">
            <a:avLst/>
          </a:prstGeom>
          <a:noFill/>
          <a:ln w="19050" cap="flat" cmpd="sng">
            <a:solidFill>
              <a:schemeClr val="tx1"/>
            </a:solidFill>
            <a:prstDash val="solid"/>
            <a:round/>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70" name="Text Box 39"/>
          <p:cNvSpPr txBox="1"/>
          <p:nvPr/>
        </p:nvSpPr>
        <p:spPr>
          <a:xfrm>
            <a:off x="4164013" y="5486400"/>
            <a:ext cx="423862" cy="519113"/>
          </a:xfrm>
          <a:prstGeom prst="rect">
            <a:avLst/>
          </a:prstGeom>
          <a:noFill/>
          <a:ln w="9525">
            <a:noFill/>
          </a:ln>
        </p:spPr>
        <p:txBody>
          <a:bodyPr wrap="none" anchor="t" anchorCtr="0">
            <a:spAutoFit/>
          </a:bodyPr>
          <a:lstStyle/>
          <a:p>
            <a:r>
              <a:rPr lang="en-US" altLang="zh-CN" sz="2800" dirty="0">
                <a:solidFill>
                  <a:schemeClr val="tx1"/>
                </a:solidFill>
                <a:latin typeface="Times New Roman" panose="02020603050405020304" pitchFamily="18" charset="0"/>
                <a:ea typeface="宋体" panose="02010600030101010101" pitchFamily="2" charset="-122"/>
              </a:rPr>
              <a:t>e</a:t>
            </a:r>
            <a:r>
              <a:rPr lang="en-US" altLang="zh-CN" sz="2000" baseline="-25000" dirty="0">
                <a:solidFill>
                  <a:schemeClr val="tx1"/>
                </a:solidFill>
                <a:latin typeface="Times New Roman" panose="02020603050405020304" pitchFamily="18" charset="0"/>
                <a:ea typeface="楷体_GB2312" pitchFamily="49" charset="-122"/>
              </a:rPr>
              <a:t>1</a:t>
            </a:r>
            <a:endParaRPr lang="en-US" altLang="zh-CN" sz="2000" baseline="-25000" dirty="0">
              <a:solidFill>
                <a:schemeClr val="tx1"/>
              </a:solidFill>
              <a:latin typeface="Times New Roman" panose="02020603050405020304" pitchFamily="18" charset="0"/>
              <a:ea typeface="楷体_GB2312" pitchFamily="49" charset="-122"/>
            </a:endParaRPr>
          </a:p>
        </p:txBody>
      </p:sp>
      <p:sp>
        <p:nvSpPr>
          <p:cNvPr id="18471" name="Line 40"/>
          <p:cNvSpPr/>
          <p:nvPr/>
        </p:nvSpPr>
        <p:spPr>
          <a:xfrm>
            <a:off x="2640013" y="5334000"/>
            <a:ext cx="1600200" cy="381000"/>
          </a:xfrm>
          <a:prstGeom prst="line">
            <a:avLst/>
          </a:prstGeom>
          <a:ln w="9525" cap="flat" cmpd="sng">
            <a:solidFill>
              <a:schemeClr val="tx1"/>
            </a:solidFill>
            <a:prstDash val="solid"/>
            <a:round/>
            <a:headEnd type="none" w="med" len="med"/>
            <a:tailEnd type="none" w="med" len="med"/>
          </a:ln>
        </p:spPr>
      </p:sp>
      <p:sp>
        <p:nvSpPr>
          <p:cNvPr id="18472" name="Line 41"/>
          <p:cNvSpPr/>
          <p:nvPr/>
        </p:nvSpPr>
        <p:spPr>
          <a:xfrm flipV="1">
            <a:off x="2640013" y="5867400"/>
            <a:ext cx="1524000" cy="381000"/>
          </a:xfrm>
          <a:prstGeom prst="line">
            <a:avLst/>
          </a:prstGeom>
          <a:ln w="9525" cap="flat" cmpd="sng">
            <a:solidFill>
              <a:schemeClr val="tx1"/>
            </a:solidFill>
            <a:prstDash val="solid"/>
            <a:round/>
            <a:headEnd type="none" w="med" len="med"/>
            <a:tailEnd type="none" w="med" len="med"/>
          </a:ln>
        </p:spPr>
      </p:sp>
      <p:sp>
        <p:nvSpPr>
          <p:cNvPr id="18473" name="Freeform 42"/>
          <p:cNvSpPr/>
          <p:nvPr/>
        </p:nvSpPr>
        <p:spPr>
          <a:xfrm>
            <a:off x="3859213" y="5638800"/>
            <a:ext cx="76200" cy="304800"/>
          </a:xfrm>
          <a:custGeom>
            <a:avLst/>
            <a:gdLst/>
            <a:ahLst/>
            <a:cxnLst>
              <a:cxn ang="0">
                <a:pos x="48" y="0"/>
              </a:cxn>
              <a:cxn ang="0">
                <a:pos x="0" y="96"/>
              </a:cxn>
              <a:cxn ang="0">
                <a:pos x="48" y="192"/>
              </a:cxn>
            </a:cxnLst>
            <a:rect l="0" t="0" r="0" b="0"/>
            <a:pathLst>
              <a:path w="48" h="192">
                <a:moveTo>
                  <a:pt x="48" y="0"/>
                </a:moveTo>
                <a:cubicBezTo>
                  <a:pt x="24" y="32"/>
                  <a:pt x="0" y="64"/>
                  <a:pt x="0" y="96"/>
                </a:cubicBezTo>
                <a:cubicBezTo>
                  <a:pt x="0" y="128"/>
                  <a:pt x="40" y="176"/>
                  <a:pt x="48" y="192"/>
                </a:cubicBezTo>
              </a:path>
            </a:pathLst>
          </a:custGeom>
          <a:noFill/>
          <a:ln w="9525" cap="flat" cmpd="sng">
            <a:solidFill>
              <a:schemeClr val="tx1"/>
            </a:solidFill>
            <a:prstDash val="solid"/>
            <a:round/>
            <a:headEnd type="none" w="med" len="med"/>
            <a:tailEnd type="none" w="med" len="med"/>
          </a:ln>
        </p:spPr>
        <p:txBody>
          <a:bodyPr/>
          <a:lstStyle/>
          <a:p>
            <a:endParaRPr lang="zh-CN" altLang="en-US"/>
          </a:p>
        </p:txBody>
      </p:sp>
      <p:sp>
        <p:nvSpPr>
          <p:cNvPr id="18474" name="Text Box 43"/>
          <p:cNvSpPr txBox="1"/>
          <p:nvPr/>
        </p:nvSpPr>
        <p:spPr>
          <a:xfrm>
            <a:off x="3402013" y="5638800"/>
            <a:ext cx="387350" cy="336550"/>
          </a:xfrm>
          <a:prstGeom prst="rect">
            <a:avLst/>
          </a:prstGeom>
          <a:noFill/>
          <a:ln w="9525">
            <a:noFill/>
          </a:ln>
        </p:spPr>
        <p:txBody>
          <a:bodyPr wrap="none" anchor="t" anchorCtr="0">
            <a:spAutoFit/>
          </a:bodyPr>
          <a:lstStyle/>
          <a:p>
            <a:r>
              <a:rPr lang="zh-CN" altLang="en-US" sz="1600" b="1" dirty="0">
                <a:solidFill>
                  <a:schemeClr val="tx1"/>
                </a:solidFill>
                <a:latin typeface="Times New Roman" panose="02020603050405020304" pitchFamily="18" charset="0"/>
                <a:ea typeface="楷体_GB2312" pitchFamily="49" charset="-122"/>
              </a:rPr>
              <a:t>∧</a:t>
            </a:r>
            <a:endParaRPr lang="zh-CN" altLang="en-US" sz="1600" b="1" dirty="0">
              <a:solidFill>
                <a:schemeClr val="tx1"/>
              </a:solidFill>
              <a:latin typeface="Times New Roman" panose="02020603050405020304" pitchFamily="18" charset="0"/>
              <a:ea typeface="楷体_GB2312" pitchFamily="49" charset="-122"/>
            </a:endParaRPr>
          </a:p>
        </p:txBody>
      </p:sp>
      <p:sp>
        <p:nvSpPr>
          <p:cNvPr id="18475" name="Text Box 44"/>
          <p:cNvSpPr txBox="1"/>
          <p:nvPr/>
        </p:nvSpPr>
        <p:spPr>
          <a:xfrm>
            <a:off x="5357813" y="2540000"/>
            <a:ext cx="74453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c</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=1</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76" name="AutoShape 45"/>
          <p:cNvSpPr/>
          <p:nvPr/>
        </p:nvSpPr>
        <p:spPr>
          <a:xfrm>
            <a:off x="6348413" y="2695575"/>
            <a:ext cx="533400" cy="228600"/>
          </a:xfrm>
          <a:prstGeom prst="rightArrow">
            <a:avLst>
              <a:gd name="adj1" fmla="val 50000"/>
              <a:gd name="adj2" fmla="val 58279"/>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77" name="Text Box 46"/>
          <p:cNvSpPr txBox="1"/>
          <p:nvPr/>
        </p:nvSpPr>
        <p:spPr>
          <a:xfrm>
            <a:off x="7034213" y="2540000"/>
            <a:ext cx="74453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e</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=0</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78" name="Text Box 47"/>
          <p:cNvSpPr txBox="1"/>
          <p:nvPr/>
        </p:nvSpPr>
        <p:spPr>
          <a:xfrm>
            <a:off x="5391150" y="2921000"/>
            <a:ext cx="744538"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c</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=0</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79" name="AutoShape 48"/>
          <p:cNvSpPr/>
          <p:nvPr/>
        </p:nvSpPr>
        <p:spPr>
          <a:xfrm>
            <a:off x="6381750" y="3076575"/>
            <a:ext cx="533400" cy="228600"/>
          </a:xfrm>
          <a:prstGeom prst="rightArrow">
            <a:avLst>
              <a:gd name="adj1" fmla="val 50000"/>
              <a:gd name="adj2" fmla="val 58279"/>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80" name="Text Box 49"/>
          <p:cNvSpPr txBox="1"/>
          <p:nvPr/>
        </p:nvSpPr>
        <p:spPr>
          <a:xfrm>
            <a:off x="7067550" y="2921000"/>
            <a:ext cx="744538"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e</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=1</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81" name="Text Box 50"/>
          <p:cNvSpPr txBox="1"/>
          <p:nvPr/>
        </p:nvSpPr>
        <p:spPr>
          <a:xfrm>
            <a:off x="5281613" y="3543300"/>
            <a:ext cx="2906712"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c</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=1 </a:t>
            </a:r>
            <a:r>
              <a:rPr lang="zh-CN" altLang="en-US" sz="2400" dirty="0">
                <a:solidFill>
                  <a:schemeClr val="tx1"/>
                </a:solidFill>
                <a:latin typeface="Times New Roman" panose="02020603050405020304" pitchFamily="18" charset="0"/>
                <a:ea typeface="楷体_GB2312" pitchFamily="49" charset="-122"/>
              </a:rPr>
              <a:t>或</a:t>
            </a:r>
            <a:r>
              <a:rPr lang="en-US" altLang="zh-CN" sz="2400" dirty="0">
                <a:solidFill>
                  <a:schemeClr val="tx1"/>
                </a:solidFill>
                <a:latin typeface="Times New Roman" panose="02020603050405020304" pitchFamily="18" charset="0"/>
                <a:ea typeface="宋体" panose="02010600030101010101" pitchFamily="2" charset="-122"/>
              </a:rPr>
              <a:t>c</a:t>
            </a:r>
            <a:r>
              <a:rPr lang="en-US" altLang="zh-CN" sz="2400" baseline="-25000" dirty="0">
                <a:solidFill>
                  <a:schemeClr val="tx1"/>
                </a:solidFill>
                <a:latin typeface="Times New Roman" panose="02020603050405020304" pitchFamily="18" charset="0"/>
                <a:ea typeface="楷体_GB2312" pitchFamily="49" charset="-122"/>
              </a:rPr>
              <a:t>２</a:t>
            </a:r>
            <a:r>
              <a:rPr lang="en-US" altLang="zh-CN" sz="2400" dirty="0">
                <a:solidFill>
                  <a:schemeClr val="tx1"/>
                </a:solidFill>
                <a:latin typeface="Times New Roman" panose="02020603050405020304" pitchFamily="18" charset="0"/>
                <a:ea typeface="楷体_GB2312" pitchFamily="49" charset="-122"/>
              </a:rPr>
              <a:t>=1 </a:t>
            </a:r>
            <a:r>
              <a:rPr lang="zh-CN" altLang="en-US" sz="2400" dirty="0">
                <a:solidFill>
                  <a:schemeClr val="tx1"/>
                </a:solidFill>
                <a:latin typeface="Times New Roman" panose="02020603050405020304" pitchFamily="18" charset="0"/>
                <a:ea typeface="楷体_GB2312" pitchFamily="49" charset="-122"/>
              </a:rPr>
              <a:t>或</a:t>
            </a:r>
            <a:r>
              <a:rPr lang="en-US" altLang="zh-CN" sz="2400" dirty="0">
                <a:solidFill>
                  <a:schemeClr val="tx1"/>
                </a:solidFill>
                <a:latin typeface="Times New Roman" panose="02020603050405020304" pitchFamily="18" charset="0"/>
                <a:ea typeface="宋体" panose="02010600030101010101" pitchFamily="2" charset="-122"/>
              </a:rPr>
              <a:t>c</a:t>
            </a:r>
            <a:r>
              <a:rPr lang="en-US" altLang="zh-CN" sz="2400" baseline="-25000" dirty="0">
                <a:solidFill>
                  <a:schemeClr val="tx1"/>
                </a:solidFill>
                <a:latin typeface="Times New Roman" panose="02020603050405020304" pitchFamily="18" charset="0"/>
                <a:ea typeface="楷体_GB2312" pitchFamily="49" charset="-122"/>
              </a:rPr>
              <a:t>３</a:t>
            </a:r>
            <a:r>
              <a:rPr lang="en-US" altLang="zh-CN" sz="2400" dirty="0">
                <a:solidFill>
                  <a:schemeClr val="tx1"/>
                </a:solidFill>
                <a:latin typeface="Times New Roman" panose="02020603050405020304" pitchFamily="18" charset="0"/>
                <a:ea typeface="楷体_GB2312" pitchFamily="49" charset="-122"/>
              </a:rPr>
              <a:t>=1 </a:t>
            </a:r>
            <a:endParaRPr lang="en-US" altLang="zh-CN" sz="2400" dirty="0">
              <a:solidFill>
                <a:schemeClr val="tx1"/>
              </a:solidFill>
              <a:latin typeface="Times New Roman" panose="02020603050405020304" pitchFamily="18" charset="0"/>
              <a:ea typeface="楷体_GB2312" pitchFamily="49" charset="-122"/>
            </a:endParaRPr>
          </a:p>
        </p:txBody>
      </p:sp>
      <p:sp>
        <p:nvSpPr>
          <p:cNvPr id="18482" name="AutoShape 51"/>
          <p:cNvSpPr/>
          <p:nvPr/>
        </p:nvSpPr>
        <p:spPr>
          <a:xfrm>
            <a:off x="6348413" y="4229100"/>
            <a:ext cx="533400" cy="231775"/>
          </a:xfrm>
          <a:prstGeom prst="rightArrow">
            <a:avLst>
              <a:gd name="adj1" fmla="val 50000"/>
              <a:gd name="adj2" fmla="val 57480"/>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83" name="Text Box 52"/>
          <p:cNvSpPr txBox="1"/>
          <p:nvPr/>
        </p:nvSpPr>
        <p:spPr>
          <a:xfrm>
            <a:off x="6958013" y="4076700"/>
            <a:ext cx="89693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e</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=１</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84" name="AutoShape 53"/>
          <p:cNvSpPr/>
          <p:nvPr/>
        </p:nvSpPr>
        <p:spPr>
          <a:xfrm>
            <a:off x="6348413" y="4613275"/>
            <a:ext cx="533400" cy="228600"/>
          </a:xfrm>
          <a:prstGeom prst="rightArrow">
            <a:avLst>
              <a:gd name="adj1" fmla="val 50000"/>
              <a:gd name="adj2" fmla="val 58279"/>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85" name="Text Box 54"/>
          <p:cNvSpPr txBox="1"/>
          <p:nvPr/>
        </p:nvSpPr>
        <p:spPr>
          <a:xfrm>
            <a:off x="7019925" y="4508500"/>
            <a:ext cx="744538"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e</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=0</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86" name="Text Box 55"/>
          <p:cNvSpPr txBox="1"/>
          <p:nvPr/>
        </p:nvSpPr>
        <p:spPr>
          <a:xfrm>
            <a:off x="5421313" y="4457700"/>
            <a:ext cx="793750" cy="457200"/>
          </a:xfrm>
          <a:prstGeom prst="rect">
            <a:avLst/>
          </a:prstGeom>
          <a:noFill/>
          <a:ln w="9525">
            <a:noFill/>
          </a:ln>
        </p:spPr>
        <p:txBody>
          <a:bodyPr wrap="none" anchor="t" anchorCtr="0">
            <a:spAutoFit/>
          </a:bodyPr>
          <a:lstStyle/>
          <a:p>
            <a:r>
              <a:rPr lang="zh-CN" altLang="en-US" sz="2400" dirty="0">
                <a:solidFill>
                  <a:schemeClr val="tx1"/>
                </a:solidFill>
                <a:latin typeface="Times New Roman" panose="02020603050405020304" pitchFamily="18" charset="0"/>
                <a:ea typeface="楷体_GB2312" pitchFamily="49" charset="-122"/>
              </a:rPr>
              <a:t>否则</a:t>
            </a:r>
            <a:endParaRPr lang="zh-CN" altLang="en-US" sz="2400" dirty="0">
              <a:solidFill>
                <a:schemeClr val="tx1"/>
              </a:solidFill>
              <a:latin typeface="Times New Roman" panose="02020603050405020304" pitchFamily="18" charset="0"/>
              <a:ea typeface="楷体_GB2312" pitchFamily="49" charset="-122"/>
            </a:endParaRPr>
          </a:p>
        </p:txBody>
      </p:sp>
      <p:sp>
        <p:nvSpPr>
          <p:cNvPr id="18487" name="Text Box 56"/>
          <p:cNvSpPr txBox="1"/>
          <p:nvPr/>
        </p:nvSpPr>
        <p:spPr>
          <a:xfrm>
            <a:off x="5383213" y="5105400"/>
            <a:ext cx="1787525"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c</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=1 </a:t>
            </a:r>
            <a:r>
              <a:rPr lang="zh-CN" altLang="en-US" sz="2400" dirty="0">
                <a:solidFill>
                  <a:schemeClr val="tx1"/>
                </a:solidFill>
                <a:latin typeface="Times New Roman" panose="02020603050405020304" pitchFamily="18" charset="0"/>
                <a:ea typeface="楷体_GB2312" pitchFamily="49" charset="-122"/>
              </a:rPr>
              <a:t>且</a:t>
            </a:r>
            <a:r>
              <a:rPr lang="en-US" altLang="zh-CN" sz="2400" dirty="0">
                <a:solidFill>
                  <a:schemeClr val="tx1"/>
                </a:solidFill>
                <a:latin typeface="Times New Roman" panose="02020603050405020304" pitchFamily="18" charset="0"/>
                <a:ea typeface="宋体" panose="02010600030101010101" pitchFamily="2" charset="-122"/>
              </a:rPr>
              <a:t>c</a:t>
            </a:r>
            <a:r>
              <a:rPr lang="en-US" altLang="zh-CN" sz="2400" baseline="-25000" dirty="0">
                <a:solidFill>
                  <a:schemeClr val="tx1"/>
                </a:solidFill>
                <a:latin typeface="Times New Roman" panose="02020603050405020304" pitchFamily="18" charset="0"/>
                <a:ea typeface="楷体_GB2312" pitchFamily="49" charset="-122"/>
              </a:rPr>
              <a:t>２</a:t>
            </a:r>
            <a:r>
              <a:rPr lang="en-US" altLang="zh-CN" sz="2400" dirty="0">
                <a:solidFill>
                  <a:schemeClr val="tx1"/>
                </a:solidFill>
                <a:latin typeface="Times New Roman" panose="02020603050405020304" pitchFamily="18" charset="0"/>
                <a:ea typeface="楷体_GB2312" pitchFamily="49" charset="-122"/>
              </a:rPr>
              <a:t>=1</a:t>
            </a:r>
            <a:endParaRPr lang="en-US" altLang="zh-CN" sz="2400" dirty="0">
              <a:solidFill>
                <a:schemeClr val="tx1"/>
              </a:solidFill>
              <a:latin typeface="Times New Roman" panose="02020603050405020304" pitchFamily="18" charset="0"/>
              <a:ea typeface="楷体_GB2312" pitchFamily="49" charset="-122"/>
            </a:endParaRPr>
          </a:p>
        </p:txBody>
      </p:sp>
      <p:sp>
        <p:nvSpPr>
          <p:cNvPr id="18488" name="AutoShape 57"/>
          <p:cNvSpPr/>
          <p:nvPr/>
        </p:nvSpPr>
        <p:spPr>
          <a:xfrm>
            <a:off x="6373813" y="5638800"/>
            <a:ext cx="533400" cy="231775"/>
          </a:xfrm>
          <a:prstGeom prst="rightArrow">
            <a:avLst>
              <a:gd name="adj1" fmla="val 50000"/>
              <a:gd name="adj2" fmla="val 57480"/>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89" name="Text Box 58"/>
          <p:cNvSpPr txBox="1"/>
          <p:nvPr/>
        </p:nvSpPr>
        <p:spPr>
          <a:xfrm>
            <a:off x="6983413" y="5486400"/>
            <a:ext cx="89693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e</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=１</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90" name="AutoShape 59"/>
          <p:cNvSpPr/>
          <p:nvPr/>
        </p:nvSpPr>
        <p:spPr>
          <a:xfrm>
            <a:off x="6373813" y="6022975"/>
            <a:ext cx="533400" cy="228600"/>
          </a:xfrm>
          <a:prstGeom prst="rightArrow">
            <a:avLst>
              <a:gd name="adj1" fmla="val 50000"/>
              <a:gd name="adj2" fmla="val 58279"/>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18491" name="Text Box 60"/>
          <p:cNvSpPr txBox="1"/>
          <p:nvPr/>
        </p:nvSpPr>
        <p:spPr>
          <a:xfrm>
            <a:off x="7059613" y="5867400"/>
            <a:ext cx="74453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宋体" panose="02010600030101010101" pitchFamily="2" charset="-122"/>
              </a:rPr>
              <a:t>e</a:t>
            </a:r>
            <a:r>
              <a:rPr lang="en-US" altLang="zh-CN" sz="2400" baseline="-25000" dirty="0">
                <a:solidFill>
                  <a:schemeClr val="tx1"/>
                </a:solidFill>
                <a:latin typeface="Times New Roman" panose="02020603050405020304" pitchFamily="18" charset="0"/>
                <a:ea typeface="楷体_GB2312" pitchFamily="49" charset="-122"/>
              </a:rPr>
              <a:t>1</a:t>
            </a:r>
            <a:r>
              <a:rPr lang="en-US" altLang="zh-CN" sz="2400" dirty="0">
                <a:solidFill>
                  <a:schemeClr val="tx1"/>
                </a:solidFill>
                <a:latin typeface="Times New Roman" panose="02020603050405020304" pitchFamily="18" charset="0"/>
                <a:ea typeface="楷体_GB2312" pitchFamily="49" charset="-122"/>
              </a:rPr>
              <a:t>=0</a:t>
            </a:r>
            <a:endParaRPr lang="en-US" altLang="zh-CN" sz="2400" baseline="-25000" dirty="0">
              <a:solidFill>
                <a:schemeClr val="tx1"/>
              </a:solidFill>
              <a:latin typeface="Times New Roman" panose="02020603050405020304" pitchFamily="18" charset="0"/>
              <a:ea typeface="楷体_GB2312" pitchFamily="49" charset="-122"/>
            </a:endParaRPr>
          </a:p>
        </p:txBody>
      </p:sp>
      <p:sp>
        <p:nvSpPr>
          <p:cNvPr id="18492" name="Text Box 61"/>
          <p:cNvSpPr txBox="1"/>
          <p:nvPr/>
        </p:nvSpPr>
        <p:spPr>
          <a:xfrm>
            <a:off x="5611813" y="5867400"/>
            <a:ext cx="793750" cy="457200"/>
          </a:xfrm>
          <a:prstGeom prst="rect">
            <a:avLst/>
          </a:prstGeom>
          <a:noFill/>
          <a:ln w="9525">
            <a:noFill/>
          </a:ln>
        </p:spPr>
        <p:txBody>
          <a:bodyPr wrap="none" anchor="t" anchorCtr="0">
            <a:spAutoFit/>
          </a:bodyPr>
          <a:lstStyle/>
          <a:p>
            <a:r>
              <a:rPr lang="zh-CN" altLang="en-US" sz="2400" dirty="0">
                <a:solidFill>
                  <a:schemeClr val="tx1"/>
                </a:solidFill>
                <a:latin typeface="Times New Roman" panose="02020603050405020304" pitchFamily="18" charset="0"/>
                <a:ea typeface="楷体_GB2312" pitchFamily="49" charset="-122"/>
              </a:rPr>
              <a:t>否则</a:t>
            </a:r>
            <a:endParaRPr lang="zh-CN" altLang="en-US" sz="2400" dirty="0">
              <a:solidFill>
                <a:schemeClr val="tx1"/>
              </a:solidFill>
              <a:latin typeface="Times New Roman" panose="02020603050405020304" pitchFamily="18" charset="0"/>
              <a:ea typeface="楷体_GB2312" pitchFamily="49" charset="-122"/>
            </a:endParaRPr>
          </a:p>
        </p:txBody>
      </p:sp>
      <p:sp>
        <p:nvSpPr>
          <p:cNvPr id="18493" name="Text Box 62"/>
          <p:cNvSpPr txBox="1"/>
          <p:nvPr/>
        </p:nvSpPr>
        <p:spPr>
          <a:xfrm>
            <a:off x="1166813" y="3873500"/>
            <a:ext cx="488950" cy="457200"/>
          </a:xfrm>
          <a:prstGeom prst="rect">
            <a:avLst/>
          </a:prstGeom>
          <a:noFill/>
          <a:ln w="9525">
            <a:noFill/>
          </a:ln>
        </p:spPr>
        <p:txBody>
          <a:bodyPr wrap="none" anchor="t" anchorCtr="0">
            <a:spAutoFit/>
          </a:bodyPr>
          <a:lstStyle/>
          <a:p>
            <a:r>
              <a:rPr lang="zh-CN" altLang="en-US" sz="2400" dirty="0">
                <a:solidFill>
                  <a:schemeClr val="tx1"/>
                </a:solidFill>
                <a:latin typeface="Times New Roman" panose="02020603050405020304" pitchFamily="18" charset="0"/>
                <a:ea typeface="楷体_GB2312" pitchFamily="49" charset="-122"/>
              </a:rPr>
              <a:t>或</a:t>
            </a:r>
            <a:endParaRPr lang="zh-CN" altLang="en-US" sz="2400" dirty="0">
              <a:solidFill>
                <a:schemeClr val="tx1"/>
              </a:solidFill>
              <a:latin typeface="Times New Roman" panose="02020603050405020304" pitchFamily="18" charset="0"/>
              <a:ea typeface="楷体_GB2312" pitchFamily="49" charset="-122"/>
            </a:endParaRPr>
          </a:p>
        </p:txBody>
      </p:sp>
      <p:sp>
        <p:nvSpPr>
          <p:cNvPr id="18494" name="Text Box 63"/>
          <p:cNvSpPr txBox="1"/>
          <p:nvPr/>
        </p:nvSpPr>
        <p:spPr>
          <a:xfrm>
            <a:off x="1192213" y="5410200"/>
            <a:ext cx="488950" cy="457200"/>
          </a:xfrm>
          <a:prstGeom prst="rect">
            <a:avLst/>
          </a:prstGeom>
          <a:noFill/>
          <a:ln w="9525">
            <a:noFill/>
          </a:ln>
        </p:spPr>
        <p:txBody>
          <a:bodyPr wrap="none" anchor="t" anchorCtr="0">
            <a:spAutoFit/>
          </a:bodyPr>
          <a:lstStyle/>
          <a:p>
            <a:r>
              <a:rPr lang="zh-CN" altLang="en-US" sz="2400" dirty="0">
                <a:solidFill>
                  <a:schemeClr val="tx1"/>
                </a:solidFill>
                <a:latin typeface="Times New Roman" panose="02020603050405020304" pitchFamily="18" charset="0"/>
                <a:ea typeface="楷体_GB2312" pitchFamily="49" charset="-122"/>
              </a:rPr>
              <a:t>与</a:t>
            </a:r>
            <a:endParaRPr lang="zh-CN" altLang="en-US" sz="2400" dirty="0">
              <a:solidFill>
                <a:schemeClr val="tx1"/>
              </a:solidFill>
              <a:latin typeface="Times New Roman" panose="02020603050405020304" pitchFamily="18" charset="0"/>
              <a:ea typeface="楷体_GB2312" pitchFamily="49" charset="-122"/>
            </a:endParaRPr>
          </a:p>
        </p:txBody>
      </p:sp>
      <p:sp>
        <p:nvSpPr>
          <p:cNvPr id="16447" name="Rectangle 64"/>
          <p:cNvSpPr>
            <a:spLocks noGrp="1" noChangeArrowheads="1"/>
          </p:cNvSpPr>
          <p:nvPr>
            <p:ph type="title" idx="4294967295"/>
          </p:nvPr>
        </p:nvSpPr>
        <p:spPr>
          <a:xfrm>
            <a:off x="0" y="630238"/>
            <a:ext cx="5108575" cy="701675"/>
          </a:xfrm>
        </p:spPr>
        <p:txBody>
          <a:bodyPr wrap="square" lIns="91440" tIns="45720" rIns="91440" bIns="45720" numCol="1" anchor="ctr" anchorCtr="0" compatLnSpc="1"/>
          <a:lstStyle/>
          <a:p>
            <a:pPr marL="0" marR="0" lvl="0" indent="0" algn="l" defTabSz="6858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200" normalizeH="0" baseline="0" noProof="0" smtClean="0">
                <a:ln>
                  <a:noFill/>
                </a:ln>
                <a:solidFill>
                  <a:schemeClr val="tx1"/>
                </a:solidFill>
                <a:effectLst/>
                <a:uLnTx/>
                <a:uFillTx/>
                <a:latin typeface="仿宋_GB2312" pitchFamily="49" charset="-122"/>
                <a:ea typeface="仿宋_GB2312" pitchFamily="49" charset="-122"/>
                <a:cs typeface="+mj-cs"/>
              </a:rPr>
              <a:t>因果图介绍</a:t>
            </a:r>
            <a:endParaRPr kumimoji="0" lang="zh-CN" altLang="en-US" sz="4000" b="1" i="0" u="none" strike="noStrike" kern="1200" cap="none" spc="200" normalizeH="0" baseline="0" noProof="0" smtClean="0">
              <a:ln>
                <a:noFill/>
              </a:ln>
              <a:solidFill>
                <a:schemeClr val="tx1"/>
              </a:solidFill>
              <a:effectLst/>
              <a:uLnTx/>
              <a:uFillTx/>
              <a:latin typeface="仿宋_GB2312" pitchFamily="49" charset="-122"/>
              <a:ea typeface="仿宋_GB2312" pitchFamily="49" charset="-122"/>
              <a:cs typeface="+mj-cs"/>
            </a:endParaRPr>
          </a:p>
        </p:txBody>
      </p:sp>
      <p:sp>
        <p:nvSpPr>
          <p:cNvPr id="18496" name="Text Box 65"/>
          <p:cNvSpPr txBox="1"/>
          <p:nvPr/>
        </p:nvSpPr>
        <p:spPr>
          <a:xfrm>
            <a:off x="6324600" y="457200"/>
            <a:ext cx="2590800" cy="1004888"/>
          </a:xfrm>
          <a:prstGeom prst="rect">
            <a:avLst/>
          </a:prstGeom>
          <a:noFill/>
          <a:ln w="9525">
            <a:noFill/>
          </a:ln>
        </p:spPr>
        <p:txBody>
          <a:bodyPr anchor="t" anchorCtr="0">
            <a:spAutoFit/>
          </a:bodyPr>
          <a:lstStyle/>
          <a:p>
            <a:pPr>
              <a:spcBef>
                <a:spcPct val="50000"/>
              </a:spcBef>
            </a:pPr>
            <a:r>
              <a:rPr lang="zh-CN" altLang="en-US" sz="2400" b="1" dirty="0">
                <a:solidFill>
                  <a:schemeClr val="folHlink"/>
                </a:solidFill>
                <a:latin typeface="Tahoma" panose="020B0604030504040204" pitchFamily="34" charset="0"/>
                <a:ea typeface="宋体" panose="02010600030101010101" pitchFamily="2" charset="-122"/>
              </a:rPr>
              <a:t>0：某状态不出现</a:t>
            </a:r>
            <a:endParaRPr lang="zh-CN" altLang="en-US" sz="2400" b="1" dirty="0">
              <a:solidFill>
                <a:schemeClr val="folHlink"/>
              </a:solidFill>
              <a:latin typeface="Tahoma" panose="020B0604030504040204" pitchFamily="34" charset="0"/>
              <a:ea typeface="宋体" panose="02010600030101010101" pitchFamily="2" charset="-122"/>
            </a:endParaRPr>
          </a:p>
          <a:p>
            <a:pPr>
              <a:spcBef>
                <a:spcPct val="50000"/>
              </a:spcBef>
            </a:pPr>
            <a:r>
              <a:rPr lang="zh-CN" altLang="en-US" sz="2400" b="1" dirty="0">
                <a:solidFill>
                  <a:schemeClr val="folHlink"/>
                </a:solidFill>
                <a:latin typeface="Tahoma" panose="020B0604030504040204" pitchFamily="34" charset="0"/>
                <a:ea typeface="宋体" panose="02010600030101010101" pitchFamily="2" charset="-122"/>
              </a:rPr>
              <a:t>1：某状态出现</a:t>
            </a:r>
            <a:endParaRPr lang="zh-CN" altLang="en-US" sz="2400" b="1" dirty="0">
              <a:solidFill>
                <a:schemeClr val="folHlink"/>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Oval 2"/>
          <p:cNvSpPr/>
          <p:nvPr/>
        </p:nvSpPr>
        <p:spPr>
          <a:xfrm>
            <a:off x="2424113" y="1730375"/>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a</a:t>
            </a:r>
            <a:endParaRPr lang="en-US" altLang="zh-CN" sz="2400" dirty="0">
              <a:solidFill>
                <a:schemeClr val="tx1"/>
              </a:solidFill>
              <a:latin typeface="Times New Roman" panose="02020603050405020304" pitchFamily="18" charset="0"/>
              <a:ea typeface="楷体_GB2312" pitchFamily="49" charset="-122"/>
            </a:endParaRPr>
          </a:p>
        </p:txBody>
      </p:sp>
      <p:sp>
        <p:nvSpPr>
          <p:cNvPr id="20482" name="Oval 3"/>
          <p:cNvSpPr/>
          <p:nvPr/>
        </p:nvSpPr>
        <p:spPr>
          <a:xfrm>
            <a:off x="2424113" y="2568575"/>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b</a:t>
            </a:r>
            <a:endParaRPr lang="en-US" altLang="zh-CN" sz="2400" dirty="0">
              <a:solidFill>
                <a:schemeClr val="tx1"/>
              </a:solidFill>
              <a:latin typeface="Times New Roman" panose="02020603050405020304" pitchFamily="18" charset="0"/>
              <a:ea typeface="楷体_GB2312" pitchFamily="49" charset="-122"/>
            </a:endParaRPr>
          </a:p>
        </p:txBody>
      </p:sp>
      <p:sp>
        <p:nvSpPr>
          <p:cNvPr id="20483" name="Text Box 4"/>
          <p:cNvSpPr txBox="1"/>
          <p:nvPr/>
        </p:nvSpPr>
        <p:spPr>
          <a:xfrm>
            <a:off x="900113" y="2111375"/>
            <a:ext cx="369887"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楷体_GB2312" pitchFamily="49" charset="-122"/>
              </a:rPr>
              <a:t>E</a:t>
            </a:r>
            <a:endParaRPr lang="en-US" altLang="zh-CN" sz="2400" dirty="0">
              <a:solidFill>
                <a:schemeClr val="tx1"/>
              </a:solidFill>
              <a:latin typeface="Times New Roman" panose="02020603050405020304" pitchFamily="18" charset="0"/>
              <a:ea typeface="楷体_GB2312" pitchFamily="49" charset="-122"/>
            </a:endParaRPr>
          </a:p>
        </p:txBody>
      </p:sp>
      <p:sp>
        <p:nvSpPr>
          <p:cNvPr id="20484" name="Line 5"/>
          <p:cNvSpPr/>
          <p:nvPr/>
        </p:nvSpPr>
        <p:spPr>
          <a:xfrm flipV="1">
            <a:off x="1281113" y="1958975"/>
            <a:ext cx="1143000" cy="381000"/>
          </a:xfrm>
          <a:prstGeom prst="line">
            <a:avLst/>
          </a:prstGeom>
          <a:ln w="9525" cap="flat" cmpd="sng">
            <a:solidFill>
              <a:schemeClr val="tx1"/>
            </a:solidFill>
            <a:prstDash val="lgDash"/>
            <a:round/>
            <a:headEnd type="none" w="med" len="med"/>
            <a:tailEnd type="none" w="med" len="med"/>
          </a:ln>
        </p:spPr>
      </p:sp>
      <p:sp>
        <p:nvSpPr>
          <p:cNvPr id="20485" name="Line 6"/>
          <p:cNvSpPr/>
          <p:nvPr/>
        </p:nvSpPr>
        <p:spPr>
          <a:xfrm>
            <a:off x="1281113" y="2339975"/>
            <a:ext cx="1143000" cy="381000"/>
          </a:xfrm>
          <a:prstGeom prst="line">
            <a:avLst/>
          </a:prstGeom>
          <a:ln w="9525" cap="flat" cmpd="sng">
            <a:solidFill>
              <a:schemeClr val="tx1"/>
            </a:solidFill>
            <a:prstDash val="lgDash"/>
            <a:round/>
            <a:headEnd type="none" w="med" len="med"/>
            <a:tailEnd type="none" w="med" len="med"/>
          </a:ln>
        </p:spPr>
      </p:sp>
      <p:sp>
        <p:nvSpPr>
          <p:cNvPr id="20486" name="Oval 7"/>
          <p:cNvSpPr/>
          <p:nvPr/>
        </p:nvSpPr>
        <p:spPr>
          <a:xfrm>
            <a:off x="2449513" y="3241675"/>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a</a:t>
            </a:r>
            <a:endParaRPr lang="en-US" altLang="zh-CN" sz="2400" dirty="0">
              <a:solidFill>
                <a:schemeClr val="tx1"/>
              </a:solidFill>
              <a:latin typeface="Times New Roman" panose="02020603050405020304" pitchFamily="18" charset="0"/>
              <a:ea typeface="楷体_GB2312" pitchFamily="49" charset="-122"/>
            </a:endParaRPr>
          </a:p>
        </p:txBody>
      </p:sp>
      <p:sp>
        <p:nvSpPr>
          <p:cNvPr id="20487" name="Oval 8"/>
          <p:cNvSpPr/>
          <p:nvPr/>
        </p:nvSpPr>
        <p:spPr>
          <a:xfrm>
            <a:off x="2449513" y="4156075"/>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c</a:t>
            </a:r>
            <a:endParaRPr lang="en-US" altLang="zh-CN" sz="2400" dirty="0">
              <a:solidFill>
                <a:schemeClr val="tx1"/>
              </a:solidFill>
              <a:latin typeface="Times New Roman" panose="02020603050405020304" pitchFamily="18" charset="0"/>
              <a:ea typeface="楷体_GB2312" pitchFamily="49" charset="-122"/>
            </a:endParaRPr>
          </a:p>
        </p:txBody>
      </p:sp>
      <p:sp>
        <p:nvSpPr>
          <p:cNvPr id="20488" name="Text Box 9"/>
          <p:cNvSpPr txBox="1"/>
          <p:nvPr/>
        </p:nvSpPr>
        <p:spPr>
          <a:xfrm>
            <a:off x="925513" y="3622675"/>
            <a:ext cx="285750"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楷体_GB2312" pitchFamily="49" charset="-122"/>
              </a:rPr>
              <a:t>I</a:t>
            </a:r>
            <a:endParaRPr lang="en-US" altLang="zh-CN" sz="2400" dirty="0">
              <a:solidFill>
                <a:schemeClr val="tx1"/>
              </a:solidFill>
              <a:latin typeface="Times New Roman" panose="02020603050405020304" pitchFamily="18" charset="0"/>
              <a:ea typeface="楷体_GB2312" pitchFamily="49" charset="-122"/>
            </a:endParaRPr>
          </a:p>
        </p:txBody>
      </p:sp>
      <p:sp>
        <p:nvSpPr>
          <p:cNvPr id="20489" name="Line 10"/>
          <p:cNvSpPr/>
          <p:nvPr/>
        </p:nvSpPr>
        <p:spPr>
          <a:xfrm flipV="1">
            <a:off x="1306513" y="3470275"/>
            <a:ext cx="1143000" cy="381000"/>
          </a:xfrm>
          <a:prstGeom prst="line">
            <a:avLst/>
          </a:prstGeom>
          <a:ln w="9525" cap="flat" cmpd="sng">
            <a:solidFill>
              <a:schemeClr val="tx1"/>
            </a:solidFill>
            <a:prstDash val="lgDash"/>
            <a:round/>
            <a:headEnd type="none" w="med" len="med"/>
            <a:tailEnd type="none" w="med" len="med"/>
          </a:ln>
        </p:spPr>
      </p:sp>
      <p:sp>
        <p:nvSpPr>
          <p:cNvPr id="20490" name="Line 11"/>
          <p:cNvSpPr/>
          <p:nvPr/>
        </p:nvSpPr>
        <p:spPr>
          <a:xfrm>
            <a:off x="1306513" y="3851275"/>
            <a:ext cx="1143000" cy="457200"/>
          </a:xfrm>
          <a:prstGeom prst="line">
            <a:avLst/>
          </a:prstGeom>
          <a:ln w="9525" cap="flat" cmpd="sng">
            <a:solidFill>
              <a:schemeClr val="tx1"/>
            </a:solidFill>
            <a:prstDash val="lgDash"/>
            <a:round/>
            <a:headEnd type="none" w="med" len="med"/>
            <a:tailEnd type="none" w="med" len="med"/>
          </a:ln>
        </p:spPr>
      </p:sp>
      <p:sp>
        <p:nvSpPr>
          <p:cNvPr id="20491" name="Oval 12"/>
          <p:cNvSpPr/>
          <p:nvPr/>
        </p:nvSpPr>
        <p:spPr>
          <a:xfrm>
            <a:off x="2449513" y="3698875"/>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b</a:t>
            </a:r>
            <a:endParaRPr lang="en-US" altLang="zh-CN" sz="2400" dirty="0">
              <a:solidFill>
                <a:schemeClr val="tx1"/>
              </a:solidFill>
              <a:latin typeface="Times New Roman" panose="02020603050405020304" pitchFamily="18" charset="0"/>
              <a:ea typeface="楷体_GB2312" pitchFamily="49" charset="-122"/>
            </a:endParaRPr>
          </a:p>
        </p:txBody>
      </p:sp>
      <p:sp>
        <p:nvSpPr>
          <p:cNvPr id="20492" name="Line 13"/>
          <p:cNvSpPr/>
          <p:nvPr/>
        </p:nvSpPr>
        <p:spPr>
          <a:xfrm>
            <a:off x="1306513" y="3851275"/>
            <a:ext cx="1143000" cy="0"/>
          </a:xfrm>
          <a:prstGeom prst="line">
            <a:avLst/>
          </a:prstGeom>
          <a:ln w="9525" cap="flat" cmpd="sng">
            <a:solidFill>
              <a:schemeClr val="tx1"/>
            </a:solidFill>
            <a:prstDash val="lgDash"/>
            <a:round/>
            <a:headEnd type="none" w="med" len="med"/>
            <a:tailEnd type="none" w="med" len="med"/>
          </a:ln>
        </p:spPr>
      </p:sp>
      <p:sp>
        <p:nvSpPr>
          <p:cNvPr id="20493" name="Oval 14"/>
          <p:cNvSpPr/>
          <p:nvPr/>
        </p:nvSpPr>
        <p:spPr>
          <a:xfrm>
            <a:off x="2462213" y="4956175"/>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a</a:t>
            </a:r>
            <a:endParaRPr lang="en-US" altLang="zh-CN" sz="2400" dirty="0">
              <a:solidFill>
                <a:schemeClr val="tx1"/>
              </a:solidFill>
              <a:latin typeface="Times New Roman" panose="02020603050405020304" pitchFamily="18" charset="0"/>
              <a:ea typeface="楷体_GB2312" pitchFamily="49" charset="-122"/>
            </a:endParaRPr>
          </a:p>
        </p:txBody>
      </p:sp>
      <p:sp>
        <p:nvSpPr>
          <p:cNvPr id="20494" name="Oval 15"/>
          <p:cNvSpPr/>
          <p:nvPr/>
        </p:nvSpPr>
        <p:spPr>
          <a:xfrm>
            <a:off x="2462213" y="5794375"/>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b</a:t>
            </a:r>
            <a:endParaRPr lang="en-US" altLang="zh-CN" sz="2400" dirty="0">
              <a:solidFill>
                <a:schemeClr val="tx1"/>
              </a:solidFill>
              <a:latin typeface="Times New Roman" panose="02020603050405020304" pitchFamily="18" charset="0"/>
              <a:ea typeface="楷体_GB2312" pitchFamily="49" charset="-122"/>
            </a:endParaRPr>
          </a:p>
        </p:txBody>
      </p:sp>
      <p:sp>
        <p:nvSpPr>
          <p:cNvPr id="20495" name="Text Box 16"/>
          <p:cNvSpPr txBox="1"/>
          <p:nvPr/>
        </p:nvSpPr>
        <p:spPr>
          <a:xfrm>
            <a:off x="938213" y="5337175"/>
            <a:ext cx="404812"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楷体_GB2312" pitchFamily="49" charset="-122"/>
              </a:rPr>
              <a:t>O</a:t>
            </a:r>
            <a:endParaRPr lang="en-US" altLang="zh-CN" sz="2400" dirty="0">
              <a:solidFill>
                <a:schemeClr val="tx1"/>
              </a:solidFill>
              <a:latin typeface="Times New Roman" panose="02020603050405020304" pitchFamily="18" charset="0"/>
              <a:ea typeface="楷体_GB2312" pitchFamily="49" charset="-122"/>
            </a:endParaRPr>
          </a:p>
        </p:txBody>
      </p:sp>
      <p:sp>
        <p:nvSpPr>
          <p:cNvPr id="20496" name="Line 17"/>
          <p:cNvSpPr/>
          <p:nvPr/>
        </p:nvSpPr>
        <p:spPr>
          <a:xfrm flipV="1">
            <a:off x="1319213" y="5184775"/>
            <a:ext cx="1143000" cy="381000"/>
          </a:xfrm>
          <a:prstGeom prst="line">
            <a:avLst/>
          </a:prstGeom>
          <a:ln w="9525" cap="flat" cmpd="sng">
            <a:solidFill>
              <a:schemeClr val="tx1"/>
            </a:solidFill>
            <a:prstDash val="lgDash"/>
            <a:round/>
            <a:headEnd type="none" w="med" len="med"/>
            <a:tailEnd type="none" w="med" len="med"/>
          </a:ln>
        </p:spPr>
      </p:sp>
      <p:sp>
        <p:nvSpPr>
          <p:cNvPr id="20497" name="Line 18"/>
          <p:cNvSpPr/>
          <p:nvPr/>
        </p:nvSpPr>
        <p:spPr>
          <a:xfrm>
            <a:off x="1319213" y="5565775"/>
            <a:ext cx="1143000" cy="381000"/>
          </a:xfrm>
          <a:prstGeom prst="line">
            <a:avLst/>
          </a:prstGeom>
          <a:ln w="9525" cap="flat" cmpd="sng">
            <a:solidFill>
              <a:schemeClr val="tx1"/>
            </a:solidFill>
            <a:prstDash val="lgDash"/>
            <a:round/>
            <a:headEnd type="none" w="med" len="med"/>
            <a:tailEnd type="none" w="med" len="med"/>
          </a:ln>
        </p:spPr>
      </p:sp>
      <p:sp>
        <p:nvSpPr>
          <p:cNvPr id="20498" name="Text Box 19"/>
          <p:cNvSpPr txBox="1"/>
          <p:nvPr/>
        </p:nvSpPr>
        <p:spPr>
          <a:xfrm>
            <a:off x="2982913" y="1628775"/>
            <a:ext cx="5613400" cy="830263"/>
          </a:xfrm>
          <a:prstGeom prst="rect">
            <a:avLst/>
          </a:prstGeom>
          <a:noFill/>
          <a:ln w="9525">
            <a:noFill/>
          </a:ln>
        </p:spPr>
        <p:txBody>
          <a:bodyPr anchor="t" anchorCtr="0">
            <a:spAutoFit/>
          </a:bodyPr>
          <a:lstStyle/>
          <a:p>
            <a:r>
              <a:rPr lang="en-US" altLang="zh-CN" sz="2400" dirty="0">
                <a:solidFill>
                  <a:schemeClr val="tx1"/>
                </a:solidFill>
                <a:latin typeface="Times New Roman" panose="02020603050405020304" pitchFamily="18" charset="0"/>
                <a:ea typeface="楷体_GB2312" pitchFamily="49" charset="-122"/>
              </a:rPr>
              <a:t>E</a:t>
            </a:r>
            <a:r>
              <a:rPr lang="zh-CN" altLang="en-US" sz="2400" dirty="0">
                <a:solidFill>
                  <a:schemeClr val="tx1"/>
                </a:solidFill>
                <a:latin typeface="Times New Roman" panose="02020603050405020304" pitchFamily="18" charset="0"/>
                <a:ea typeface="楷体_GB2312" pitchFamily="49" charset="-122"/>
              </a:rPr>
              <a:t>约束（异）：</a:t>
            </a:r>
            <a:r>
              <a:rPr lang="en-US" altLang="zh-CN" sz="2400" dirty="0">
                <a:solidFill>
                  <a:schemeClr val="tx1"/>
                </a:solidFill>
                <a:latin typeface="Times New Roman" panose="02020603050405020304" pitchFamily="18" charset="0"/>
                <a:ea typeface="楷体_GB2312" pitchFamily="49" charset="-122"/>
              </a:rPr>
              <a:t>a,b</a:t>
            </a:r>
            <a:r>
              <a:rPr lang="zh-CN" altLang="en-US" sz="2400" dirty="0">
                <a:solidFill>
                  <a:schemeClr val="tx1"/>
                </a:solidFill>
                <a:latin typeface="Times New Roman" panose="02020603050405020304" pitchFamily="18" charset="0"/>
                <a:ea typeface="楷体_GB2312" pitchFamily="49" charset="-122"/>
              </a:rPr>
              <a:t>中至多有一个可能为1即</a:t>
            </a:r>
            <a:r>
              <a:rPr lang="en-US" altLang="zh-CN" sz="2400" dirty="0">
                <a:solidFill>
                  <a:schemeClr val="tx1"/>
                </a:solidFill>
                <a:latin typeface="Times New Roman" panose="02020603050405020304" pitchFamily="18" charset="0"/>
                <a:ea typeface="楷体_GB2312" pitchFamily="49" charset="-122"/>
              </a:rPr>
              <a:t>a</a:t>
            </a:r>
            <a:r>
              <a:rPr lang="zh-CN" altLang="en-US" sz="2400" dirty="0">
                <a:solidFill>
                  <a:schemeClr val="tx1"/>
                </a:solidFill>
                <a:latin typeface="Times New Roman" panose="02020603050405020304" pitchFamily="18" charset="0"/>
                <a:ea typeface="楷体_GB2312" pitchFamily="49" charset="-122"/>
              </a:rPr>
              <a:t>和</a:t>
            </a:r>
            <a:r>
              <a:rPr lang="en-US" altLang="zh-CN" sz="2400" dirty="0">
                <a:solidFill>
                  <a:schemeClr val="tx1"/>
                </a:solidFill>
                <a:latin typeface="Times New Roman" panose="02020603050405020304" pitchFamily="18" charset="0"/>
                <a:ea typeface="楷体_GB2312" pitchFamily="49" charset="-122"/>
              </a:rPr>
              <a:t>b</a:t>
            </a:r>
            <a:r>
              <a:rPr lang="zh-CN" altLang="en-US" sz="2400" dirty="0">
                <a:solidFill>
                  <a:schemeClr val="tx1"/>
                </a:solidFill>
                <a:latin typeface="Times New Roman" panose="02020603050405020304" pitchFamily="18" charset="0"/>
                <a:ea typeface="楷体_GB2312" pitchFamily="49" charset="-122"/>
              </a:rPr>
              <a:t>不能同时为１</a:t>
            </a:r>
            <a:r>
              <a:rPr lang="en-US" altLang="zh-CN" sz="2400" dirty="0">
                <a:solidFill>
                  <a:schemeClr val="tx1"/>
                </a:solidFill>
                <a:latin typeface="Times New Roman" panose="02020603050405020304" pitchFamily="18" charset="0"/>
                <a:ea typeface="楷体_GB2312" pitchFamily="49" charset="-122"/>
              </a:rPr>
              <a:t>(</a:t>
            </a:r>
            <a:r>
              <a:rPr lang="zh-CN" altLang="en-US" sz="2400" dirty="0">
                <a:solidFill>
                  <a:schemeClr val="tx1"/>
                </a:solidFill>
                <a:latin typeface="Times New Roman" panose="02020603050405020304" pitchFamily="18" charset="0"/>
                <a:ea typeface="楷体_GB2312" pitchFamily="49" charset="-122"/>
              </a:rPr>
              <a:t>汽车档位选择</a:t>
            </a:r>
            <a:r>
              <a:rPr lang="en-US" altLang="zh-CN" sz="2400" dirty="0">
                <a:solidFill>
                  <a:schemeClr val="tx1"/>
                </a:solidFill>
                <a:latin typeface="Times New Roman" panose="02020603050405020304" pitchFamily="18" charset="0"/>
                <a:ea typeface="楷体_GB2312" pitchFamily="49" charset="-122"/>
              </a:rPr>
              <a:t>)</a:t>
            </a:r>
            <a:endParaRPr lang="zh-CN" altLang="en-US" sz="2400" dirty="0">
              <a:solidFill>
                <a:schemeClr val="tx1"/>
              </a:solidFill>
              <a:latin typeface="Times New Roman" panose="02020603050405020304" pitchFamily="18" charset="0"/>
              <a:ea typeface="楷体_GB2312" pitchFamily="49" charset="-122"/>
            </a:endParaRPr>
          </a:p>
        </p:txBody>
      </p:sp>
      <p:sp>
        <p:nvSpPr>
          <p:cNvPr id="20499" name="Text Box 20"/>
          <p:cNvSpPr txBox="1"/>
          <p:nvPr/>
        </p:nvSpPr>
        <p:spPr>
          <a:xfrm>
            <a:off x="3059113" y="3076575"/>
            <a:ext cx="4997450" cy="1200150"/>
          </a:xfrm>
          <a:prstGeom prst="rect">
            <a:avLst/>
          </a:prstGeom>
          <a:noFill/>
          <a:ln w="9525">
            <a:noFill/>
          </a:ln>
        </p:spPr>
        <p:txBody>
          <a:bodyPr wrap="none" anchor="t" anchorCtr="0">
            <a:spAutoFit/>
          </a:bodyPr>
          <a:lstStyle/>
          <a:p>
            <a:r>
              <a:rPr lang="zh-CN" altLang="en-US" sz="2400" dirty="0">
                <a:solidFill>
                  <a:schemeClr val="tx1"/>
                </a:solidFill>
                <a:latin typeface="Times New Roman" panose="02020603050405020304" pitchFamily="18" charset="0"/>
                <a:ea typeface="楷体_GB2312" pitchFamily="49" charset="-122"/>
              </a:rPr>
              <a:t>Ｉ约束（或）：</a:t>
            </a:r>
            <a:r>
              <a:rPr lang="en-US" altLang="zh-CN" sz="2400" dirty="0">
                <a:solidFill>
                  <a:schemeClr val="tx1"/>
                </a:solidFill>
                <a:latin typeface="Times New Roman" panose="02020603050405020304" pitchFamily="18" charset="0"/>
                <a:ea typeface="楷体_GB2312" pitchFamily="49" charset="-122"/>
              </a:rPr>
              <a:t>a,b</a:t>
            </a:r>
            <a:r>
              <a:rPr lang="zh-CN" altLang="en-US" sz="2400" dirty="0">
                <a:solidFill>
                  <a:schemeClr val="tx1"/>
                </a:solidFill>
                <a:latin typeface="Times New Roman" panose="02020603050405020304" pitchFamily="18" charset="0"/>
                <a:ea typeface="楷体_GB2312" pitchFamily="49" charset="-122"/>
              </a:rPr>
              <a:t>和</a:t>
            </a:r>
            <a:r>
              <a:rPr lang="en-US" altLang="zh-CN" sz="2400" dirty="0">
                <a:solidFill>
                  <a:schemeClr val="tx1"/>
                </a:solidFill>
                <a:latin typeface="Times New Roman" panose="02020603050405020304" pitchFamily="18" charset="0"/>
                <a:ea typeface="楷体_GB2312" pitchFamily="49" charset="-122"/>
              </a:rPr>
              <a:t>c</a:t>
            </a:r>
            <a:r>
              <a:rPr lang="zh-CN" altLang="en-US" sz="2400" dirty="0">
                <a:solidFill>
                  <a:schemeClr val="tx1"/>
                </a:solidFill>
                <a:latin typeface="Times New Roman" panose="02020603050405020304" pitchFamily="18" charset="0"/>
                <a:ea typeface="楷体_GB2312" pitchFamily="49" charset="-122"/>
              </a:rPr>
              <a:t>中至少有一个</a:t>
            </a:r>
            <a:br>
              <a:rPr lang="zh-CN" altLang="en-US" sz="2400" dirty="0">
                <a:solidFill>
                  <a:schemeClr val="tx1"/>
                </a:solidFill>
                <a:latin typeface="Times New Roman" panose="02020603050405020304" pitchFamily="18" charset="0"/>
                <a:ea typeface="楷体_GB2312" pitchFamily="49" charset="-122"/>
              </a:rPr>
            </a:br>
            <a:r>
              <a:rPr lang="zh-CN" altLang="en-US" sz="2400" dirty="0">
                <a:solidFill>
                  <a:schemeClr val="tx1"/>
                </a:solidFill>
                <a:latin typeface="Times New Roman" panose="02020603050405020304" pitchFamily="18" charset="0"/>
                <a:ea typeface="楷体_GB2312" pitchFamily="49" charset="-122"/>
              </a:rPr>
              <a:t>必须是1,即</a:t>
            </a:r>
            <a:r>
              <a:rPr lang="en-US" altLang="zh-CN" sz="2400" dirty="0">
                <a:solidFill>
                  <a:schemeClr val="tx1"/>
                </a:solidFill>
                <a:latin typeface="Times New Roman" panose="02020603050405020304" pitchFamily="18" charset="0"/>
                <a:ea typeface="楷体_GB2312" pitchFamily="49" charset="-122"/>
              </a:rPr>
              <a:t>a、b</a:t>
            </a:r>
            <a:r>
              <a:rPr lang="zh-CN" altLang="en-US" sz="2400" dirty="0">
                <a:solidFill>
                  <a:schemeClr val="tx1"/>
                </a:solidFill>
                <a:latin typeface="Times New Roman" panose="02020603050405020304" pitchFamily="18" charset="0"/>
                <a:ea typeface="楷体_GB2312" pitchFamily="49" charset="-122"/>
              </a:rPr>
              <a:t>和</a:t>
            </a:r>
            <a:r>
              <a:rPr lang="en-US" altLang="zh-CN" sz="2400" dirty="0">
                <a:solidFill>
                  <a:schemeClr val="tx1"/>
                </a:solidFill>
                <a:latin typeface="Times New Roman" panose="02020603050405020304" pitchFamily="18" charset="0"/>
                <a:ea typeface="楷体_GB2312" pitchFamily="49" charset="-122"/>
              </a:rPr>
              <a:t>c</a:t>
            </a:r>
            <a:r>
              <a:rPr lang="zh-CN" altLang="en-US" sz="2400" dirty="0">
                <a:solidFill>
                  <a:schemeClr val="tx1"/>
                </a:solidFill>
                <a:latin typeface="Times New Roman" panose="02020603050405020304" pitchFamily="18" charset="0"/>
                <a:ea typeface="楷体_GB2312" pitchFamily="49" charset="-122"/>
              </a:rPr>
              <a:t>不能同时为0</a:t>
            </a:r>
            <a:endParaRPr lang="en-US" altLang="zh-CN" sz="2400" dirty="0">
              <a:solidFill>
                <a:schemeClr val="tx1"/>
              </a:solidFill>
              <a:latin typeface="Times New Roman" panose="02020603050405020304" pitchFamily="18" charset="0"/>
              <a:ea typeface="楷体_GB2312" pitchFamily="49" charset="-122"/>
            </a:endParaRPr>
          </a:p>
          <a:p>
            <a:r>
              <a:rPr lang="zh-CN" altLang="en-US" sz="2400" dirty="0">
                <a:solidFill>
                  <a:schemeClr val="tx1"/>
                </a:solidFill>
                <a:latin typeface="Times New Roman" panose="02020603050405020304" pitchFamily="18" charset="0"/>
                <a:ea typeface="楷体_GB2312" pitchFamily="49" charset="-122"/>
              </a:rPr>
              <a:t>（付款方式）</a:t>
            </a:r>
            <a:endParaRPr lang="zh-CN" altLang="en-US" sz="2400" dirty="0">
              <a:solidFill>
                <a:schemeClr val="tx1"/>
              </a:solidFill>
              <a:latin typeface="Times New Roman" panose="02020603050405020304" pitchFamily="18" charset="0"/>
              <a:ea typeface="楷体_GB2312" pitchFamily="49" charset="-122"/>
            </a:endParaRPr>
          </a:p>
        </p:txBody>
      </p:sp>
      <p:sp>
        <p:nvSpPr>
          <p:cNvPr id="20500" name="Text Box 21"/>
          <p:cNvSpPr txBox="1"/>
          <p:nvPr/>
        </p:nvSpPr>
        <p:spPr>
          <a:xfrm>
            <a:off x="3109913" y="5135563"/>
            <a:ext cx="5006975" cy="830262"/>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楷体_GB2312" pitchFamily="49" charset="-122"/>
              </a:rPr>
              <a:t>O</a:t>
            </a:r>
            <a:r>
              <a:rPr lang="zh-CN" altLang="en-US" sz="2400" dirty="0">
                <a:solidFill>
                  <a:schemeClr val="tx1"/>
                </a:solidFill>
                <a:latin typeface="Times New Roman" panose="02020603050405020304" pitchFamily="18" charset="0"/>
                <a:ea typeface="楷体_GB2312" pitchFamily="49" charset="-122"/>
              </a:rPr>
              <a:t>约束（唯一）：</a:t>
            </a:r>
            <a:r>
              <a:rPr lang="en-US" altLang="zh-CN" sz="2400" dirty="0">
                <a:solidFill>
                  <a:schemeClr val="tx1"/>
                </a:solidFill>
                <a:latin typeface="Times New Roman" panose="02020603050405020304" pitchFamily="18" charset="0"/>
                <a:ea typeface="楷体_GB2312" pitchFamily="49" charset="-122"/>
              </a:rPr>
              <a:t>a</a:t>
            </a:r>
            <a:r>
              <a:rPr lang="zh-CN" altLang="en-US" sz="2400" dirty="0">
                <a:solidFill>
                  <a:schemeClr val="tx1"/>
                </a:solidFill>
                <a:latin typeface="Times New Roman" panose="02020603050405020304" pitchFamily="18" charset="0"/>
                <a:ea typeface="楷体_GB2312" pitchFamily="49" charset="-122"/>
              </a:rPr>
              <a:t>和</a:t>
            </a:r>
            <a:r>
              <a:rPr lang="en-US" altLang="zh-CN" sz="2400" dirty="0">
                <a:solidFill>
                  <a:schemeClr val="tx1"/>
                </a:solidFill>
                <a:latin typeface="Times New Roman" panose="02020603050405020304" pitchFamily="18" charset="0"/>
                <a:ea typeface="楷体_GB2312" pitchFamily="49" charset="-122"/>
              </a:rPr>
              <a:t>b</a:t>
            </a:r>
            <a:r>
              <a:rPr lang="zh-CN" altLang="en-US" sz="2400" dirty="0">
                <a:solidFill>
                  <a:schemeClr val="tx1"/>
                </a:solidFill>
                <a:latin typeface="Times New Roman" panose="02020603050405020304" pitchFamily="18" charset="0"/>
                <a:ea typeface="楷体_GB2312" pitchFamily="49" charset="-122"/>
              </a:rPr>
              <a:t>中必须有一个</a:t>
            </a:r>
            <a:br>
              <a:rPr lang="zh-CN" altLang="en-US" sz="2400" dirty="0">
                <a:solidFill>
                  <a:schemeClr val="tx1"/>
                </a:solidFill>
                <a:latin typeface="Times New Roman" panose="02020603050405020304" pitchFamily="18" charset="0"/>
                <a:ea typeface="楷体_GB2312" pitchFamily="49" charset="-122"/>
              </a:rPr>
            </a:br>
            <a:r>
              <a:rPr lang="zh-CN" altLang="en-US" sz="2400" dirty="0">
                <a:solidFill>
                  <a:schemeClr val="tx1"/>
                </a:solidFill>
                <a:latin typeface="Times New Roman" panose="02020603050405020304" pitchFamily="18" charset="0"/>
                <a:ea typeface="楷体_GB2312" pitchFamily="49" charset="-122"/>
              </a:rPr>
              <a:t>       且仅有一个为１（性别选择）</a:t>
            </a:r>
            <a:endParaRPr lang="zh-CN" altLang="en-US" sz="2400" dirty="0">
              <a:solidFill>
                <a:schemeClr val="tx1"/>
              </a:solidFill>
              <a:latin typeface="Times New Roman" panose="02020603050405020304" pitchFamily="18" charset="0"/>
              <a:ea typeface="楷体_GB2312" pitchFamily="49" charset="-122"/>
            </a:endParaRPr>
          </a:p>
        </p:txBody>
      </p:sp>
      <p:sp>
        <p:nvSpPr>
          <p:cNvPr id="18453" name="Rectangle 22"/>
          <p:cNvSpPr>
            <a:spLocks noGrp="1" noChangeArrowheads="1"/>
          </p:cNvSpPr>
          <p:nvPr>
            <p:ph type="title" idx="4294967295"/>
          </p:nvPr>
        </p:nvSpPr>
        <p:spPr>
          <a:xfrm>
            <a:off x="0" y="620713"/>
            <a:ext cx="7340600" cy="546100"/>
          </a:xfrm>
        </p:spPr>
        <p:txBody>
          <a:bodyPr wrap="square" lIns="91440" tIns="45720" rIns="91440" bIns="45720" numCol="1" anchor="ctr" anchorCtr="0" compatLnSpc="1"/>
          <a:lstStyle/>
          <a:p>
            <a:pPr marL="0" marR="0" lvl="0" indent="0" algn="l" defTabSz="6858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200" normalizeH="0" baseline="0" noProof="0" smtClean="0">
                <a:ln>
                  <a:noFill/>
                </a:ln>
                <a:solidFill>
                  <a:schemeClr val="tx1"/>
                </a:solidFill>
                <a:effectLst/>
                <a:uLnTx/>
                <a:uFillTx/>
                <a:latin typeface="+mj-lt"/>
                <a:ea typeface="仿宋_GB2312" pitchFamily="49" charset="-122"/>
                <a:cs typeface="+mj-cs"/>
              </a:rPr>
              <a:t>输入条件的约束：输入状态相互之间还可能存在着某些依赖关系</a:t>
            </a:r>
            <a:endParaRPr kumimoji="0" lang="zh-CN" altLang="en-US" sz="2800" b="1" i="0" u="none" strike="noStrike" kern="1200" cap="none" spc="200" normalizeH="0" baseline="0" noProof="0" smtClean="0">
              <a:ln>
                <a:noFill/>
              </a:ln>
              <a:solidFill>
                <a:schemeClr val="tx1"/>
              </a:solidFill>
              <a:effectLst/>
              <a:uLnTx/>
              <a:uFillTx/>
              <a:latin typeface="+mj-lt"/>
              <a:ea typeface="仿宋_GB2312" pitchFamily="49" charset="-122"/>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Oval 2"/>
          <p:cNvSpPr/>
          <p:nvPr/>
        </p:nvSpPr>
        <p:spPr>
          <a:xfrm>
            <a:off x="2347913" y="1700213"/>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a</a:t>
            </a:r>
            <a:endParaRPr lang="en-US" altLang="zh-CN" sz="2400" dirty="0">
              <a:solidFill>
                <a:schemeClr val="tx1"/>
              </a:solidFill>
              <a:latin typeface="Times New Roman" panose="02020603050405020304" pitchFamily="18" charset="0"/>
              <a:ea typeface="楷体_GB2312" pitchFamily="49" charset="-122"/>
            </a:endParaRPr>
          </a:p>
        </p:txBody>
      </p:sp>
      <p:sp>
        <p:nvSpPr>
          <p:cNvPr id="22530" name="Oval 3"/>
          <p:cNvSpPr/>
          <p:nvPr/>
        </p:nvSpPr>
        <p:spPr>
          <a:xfrm>
            <a:off x="2347913" y="2538413"/>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b</a:t>
            </a:r>
            <a:endParaRPr lang="en-US" altLang="zh-CN" sz="2400" dirty="0">
              <a:solidFill>
                <a:schemeClr val="tx1"/>
              </a:solidFill>
              <a:latin typeface="Times New Roman" panose="02020603050405020304" pitchFamily="18" charset="0"/>
              <a:ea typeface="楷体_GB2312" pitchFamily="49" charset="-122"/>
            </a:endParaRPr>
          </a:p>
        </p:txBody>
      </p:sp>
      <p:sp>
        <p:nvSpPr>
          <p:cNvPr id="22531" name="Text Box 4"/>
          <p:cNvSpPr txBox="1"/>
          <p:nvPr/>
        </p:nvSpPr>
        <p:spPr>
          <a:xfrm>
            <a:off x="1357313" y="2081213"/>
            <a:ext cx="387350"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楷体_GB2312" pitchFamily="49" charset="-122"/>
              </a:rPr>
              <a:t>R</a:t>
            </a:r>
            <a:endParaRPr lang="en-US" altLang="zh-CN" sz="2400" dirty="0">
              <a:solidFill>
                <a:schemeClr val="tx1"/>
              </a:solidFill>
              <a:latin typeface="Times New Roman" panose="02020603050405020304" pitchFamily="18" charset="0"/>
              <a:ea typeface="楷体_GB2312" pitchFamily="49" charset="-122"/>
            </a:endParaRPr>
          </a:p>
        </p:txBody>
      </p:sp>
      <p:cxnSp>
        <p:nvCxnSpPr>
          <p:cNvPr id="22532" name="AutoShape 5"/>
          <p:cNvCxnSpPr>
            <a:stCxn id="22529" idx="2"/>
            <a:endCxn id="22530" idx="2"/>
          </p:cNvCxnSpPr>
          <p:nvPr/>
        </p:nvCxnSpPr>
        <p:spPr>
          <a:xfrm rot="10800000" flipH="1" flipV="1">
            <a:off x="2347913" y="1890713"/>
            <a:ext cx="1587" cy="838200"/>
          </a:xfrm>
          <a:prstGeom prst="curvedConnector3">
            <a:avLst>
              <a:gd name="adj1" fmla="val -14400005"/>
            </a:avLst>
          </a:prstGeom>
          <a:ln w="9525" cap="flat" cmpd="sng">
            <a:solidFill>
              <a:schemeClr val="tx1"/>
            </a:solidFill>
            <a:prstDash val="lgDash"/>
            <a:round/>
            <a:headEnd type="none" w="med" len="med"/>
            <a:tailEnd type="triangle" w="med" len="med"/>
          </a:ln>
        </p:spPr>
      </p:cxnSp>
      <p:sp>
        <p:nvSpPr>
          <p:cNvPr id="22533" name="Text Box 6"/>
          <p:cNvSpPr txBox="1"/>
          <p:nvPr/>
        </p:nvSpPr>
        <p:spPr>
          <a:xfrm>
            <a:off x="3287713" y="1931988"/>
            <a:ext cx="5364162" cy="1198562"/>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楷体_GB2312" pitchFamily="49" charset="-122"/>
              </a:rPr>
              <a:t>R</a:t>
            </a:r>
            <a:r>
              <a:rPr lang="zh-CN" altLang="en-US" sz="2400" dirty="0">
                <a:solidFill>
                  <a:schemeClr val="tx1"/>
                </a:solidFill>
                <a:latin typeface="Times New Roman" panose="02020603050405020304" pitchFamily="18" charset="0"/>
                <a:ea typeface="楷体_GB2312" pitchFamily="49" charset="-122"/>
              </a:rPr>
              <a:t>约束（要求）：</a:t>
            </a:r>
            <a:r>
              <a:rPr lang="en-US" altLang="zh-CN" sz="2400" dirty="0">
                <a:solidFill>
                  <a:schemeClr val="tx1"/>
                </a:solidFill>
                <a:latin typeface="Times New Roman" panose="02020603050405020304" pitchFamily="18" charset="0"/>
                <a:ea typeface="楷体_GB2312" pitchFamily="49" charset="-122"/>
              </a:rPr>
              <a:t>a</a:t>
            </a:r>
            <a:r>
              <a:rPr lang="zh-CN" altLang="en-US" sz="2400" dirty="0">
                <a:solidFill>
                  <a:schemeClr val="tx1"/>
                </a:solidFill>
                <a:latin typeface="Times New Roman" panose="02020603050405020304" pitchFamily="18" charset="0"/>
                <a:ea typeface="楷体_GB2312" pitchFamily="49" charset="-122"/>
              </a:rPr>
              <a:t>是１时，</a:t>
            </a:r>
            <a:r>
              <a:rPr lang="en-US" altLang="zh-CN" sz="2400" dirty="0">
                <a:solidFill>
                  <a:schemeClr val="tx1"/>
                </a:solidFill>
                <a:latin typeface="Times New Roman" panose="02020603050405020304" pitchFamily="18" charset="0"/>
                <a:ea typeface="楷体_GB2312" pitchFamily="49" charset="-122"/>
              </a:rPr>
              <a:t>b</a:t>
            </a:r>
            <a:r>
              <a:rPr lang="zh-CN" altLang="en-US" sz="2400" dirty="0">
                <a:solidFill>
                  <a:schemeClr val="tx1"/>
                </a:solidFill>
                <a:latin typeface="Times New Roman" panose="02020603050405020304" pitchFamily="18" charset="0"/>
                <a:ea typeface="楷体_GB2312" pitchFamily="49" charset="-122"/>
              </a:rPr>
              <a:t>必须是１</a:t>
            </a:r>
            <a:br>
              <a:rPr lang="zh-CN" altLang="en-US" sz="2400" dirty="0">
                <a:solidFill>
                  <a:schemeClr val="tx1"/>
                </a:solidFill>
                <a:latin typeface="Times New Roman" panose="02020603050405020304" pitchFamily="18" charset="0"/>
                <a:ea typeface="楷体_GB2312" pitchFamily="49" charset="-122"/>
              </a:rPr>
            </a:br>
            <a:r>
              <a:rPr lang="zh-CN" altLang="en-US" sz="2400" dirty="0">
                <a:solidFill>
                  <a:schemeClr val="tx1"/>
                </a:solidFill>
                <a:latin typeface="Times New Roman" panose="02020603050405020304" pitchFamily="18" charset="0"/>
                <a:ea typeface="楷体_GB2312" pitchFamily="49" charset="-122"/>
              </a:rPr>
              <a:t>       　即不可能</a:t>
            </a:r>
            <a:r>
              <a:rPr lang="en-US" altLang="zh-CN" sz="2400" dirty="0">
                <a:solidFill>
                  <a:schemeClr val="tx1"/>
                </a:solidFill>
                <a:latin typeface="Times New Roman" panose="02020603050405020304" pitchFamily="18" charset="0"/>
                <a:ea typeface="楷体_GB2312" pitchFamily="49" charset="-122"/>
              </a:rPr>
              <a:t>a</a:t>
            </a:r>
            <a:r>
              <a:rPr lang="zh-CN" altLang="en-US" sz="2400" dirty="0">
                <a:solidFill>
                  <a:schemeClr val="tx1"/>
                </a:solidFill>
                <a:latin typeface="Times New Roman" panose="02020603050405020304" pitchFamily="18" charset="0"/>
                <a:ea typeface="楷体_GB2312" pitchFamily="49" charset="-122"/>
              </a:rPr>
              <a:t>是１时</a:t>
            </a:r>
            <a:r>
              <a:rPr lang="en-US" altLang="zh-CN" sz="2400" dirty="0">
                <a:solidFill>
                  <a:schemeClr val="tx1"/>
                </a:solidFill>
                <a:latin typeface="Times New Roman" panose="02020603050405020304" pitchFamily="18" charset="0"/>
                <a:ea typeface="楷体_GB2312" pitchFamily="49" charset="-122"/>
              </a:rPr>
              <a:t>b</a:t>
            </a:r>
            <a:r>
              <a:rPr lang="zh-CN" altLang="en-US" sz="2400" dirty="0">
                <a:solidFill>
                  <a:schemeClr val="tx1"/>
                </a:solidFill>
                <a:latin typeface="Times New Roman" panose="02020603050405020304" pitchFamily="18" charset="0"/>
                <a:ea typeface="楷体_GB2312" pitchFamily="49" charset="-122"/>
              </a:rPr>
              <a:t>为０</a:t>
            </a:r>
            <a:endParaRPr lang="en-US" altLang="zh-CN" sz="2400" dirty="0">
              <a:solidFill>
                <a:schemeClr val="tx1"/>
              </a:solidFill>
              <a:latin typeface="Times New Roman" panose="02020603050405020304" pitchFamily="18" charset="0"/>
              <a:ea typeface="楷体_GB2312" pitchFamily="49" charset="-122"/>
            </a:endParaRPr>
          </a:p>
          <a:p>
            <a:r>
              <a:rPr lang="zh-CN" altLang="en-US" sz="2400" dirty="0">
                <a:solidFill>
                  <a:schemeClr val="tx1"/>
                </a:solidFill>
                <a:latin typeface="Times New Roman" panose="02020603050405020304" pitchFamily="18" charset="0"/>
                <a:ea typeface="楷体_GB2312" pitchFamily="49" charset="-122"/>
              </a:rPr>
              <a:t>（打喷嚏和闭眼睛；汽车加油和熄火）</a:t>
            </a:r>
            <a:endParaRPr lang="zh-CN" altLang="en-US" sz="2400" dirty="0">
              <a:solidFill>
                <a:schemeClr val="tx1"/>
              </a:solidFill>
              <a:latin typeface="Times New Roman" panose="02020603050405020304" pitchFamily="18" charset="0"/>
              <a:ea typeface="楷体_GB2312" pitchFamily="49" charset="-122"/>
            </a:endParaRPr>
          </a:p>
        </p:txBody>
      </p:sp>
      <p:sp>
        <p:nvSpPr>
          <p:cNvPr id="22534" name="Oval 7"/>
          <p:cNvSpPr/>
          <p:nvPr/>
        </p:nvSpPr>
        <p:spPr>
          <a:xfrm>
            <a:off x="1547813" y="4292600"/>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a</a:t>
            </a:r>
            <a:endParaRPr lang="en-US" altLang="zh-CN" sz="2400" dirty="0">
              <a:solidFill>
                <a:schemeClr val="tx1"/>
              </a:solidFill>
              <a:latin typeface="Times New Roman" panose="02020603050405020304" pitchFamily="18" charset="0"/>
              <a:ea typeface="楷体_GB2312" pitchFamily="49" charset="-122"/>
            </a:endParaRPr>
          </a:p>
        </p:txBody>
      </p:sp>
      <p:sp>
        <p:nvSpPr>
          <p:cNvPr id="22535" name="Oval 8"/>
          <p:cNvSpPr/>
          <p:nvPr/>
        </p:nvSpPr>
        <p:spPr>
          <a:xfrm>
            <a:off x="1598613" y="5129213"/>
            <a:ext cx="381000" cy="381000"/>
          </a:xfrm>
          <a:prstGeom prst="ellipse">
            <a:avLst/>
          </a:prstGeom>
          <a:solidFill>
            <a:srgbClr val="9999FF"/>
          </a:solidFill>
          <a:ln w="9525" cap="flat" cmpd="sng">
            <a:solidFill>
              <a:schemeClr val="tx1"/>
            </a:solidFill>
            <a:prstDash val="solid"/>
            <a:round/>
            <a:headEnd type="none" w="med" len="med"/>
            <a:tailEnd type="none" w="med" len="med"/>
          </a:ln>
        </p:spPr>
        <p:txBody>
          <a:bodyPr wrap="none" anchor="ctr" anchorCtr="0"/>
          <a:lstStyle/>
          <a:p>
            <a:pPr algn="ctr"/>
            <a:r>
              <a:rPr lang="en-US" altLang="zh-CN" sz="2400" dirty="0">
                <a:solidFill>
                  <a:schemeClr val="tx1"/>
                </a:solidFill>
                <a:latin typeface="Times New Roman" panose="02020603050405020304" pitchFamily="18" charset="0"/>
                <a:ea typeface="楷体_GB2312" pitchFamily="49" charset="-122"/>
              </a:rPr>
              <a:t>b</a:t>
            </a:r>
            <a:endParaRPr lang="en-US" altLang="zh-CN" sz="2400" dirty="0">
              <a:solidFill>
                <a:schemeClr val="tx1"/>
              </a:solidFill>
              <a:latin typeface="Times New Roman" panose="02020603050405020304" pitchFamily="18" charset="0"/>
              <a:ea typeface="楷体_GB2312" pitchFamily="49" charset="-122"/>
            </a:endParaRPr>
          </a:p>
        </p:txBody>
      </p:sp>
      <p:sp>
        <p:nvSpPr>
          <p:cNvPr id="22536" name="Text Box 9"/>
          <p:cNvSpPr txBox="1"/>
          <p:nvPr/>
        </p:nvSpPr>
        <p:spPr>
          <a:xfrm>
            <a:off x="2436813" y="4672013"/>
            <a:ext cx="455612" cy="45720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楷体_GB2312" pitchFamily="49" charset="-122"/>
              </a:rPr>
              <a:t>M</a:t>
            </a:r>
            <a:endParaRPr lang="en-US" altLang="zh-CN" sz="2400" dirty="0">
              <a:solidFill>
                <a:schemeClr val="tx1"/>
              </a:solidFill>
              <a:latin typeface="Times New Roman" panose="02020603050405020304" pitchFamily="18" charset="0"/>
              <a:ea typeface="楷体_GB2312" pitchFamily="49" charset="-122"/>
            </a:endParaRPr>
          </a:p>
        </p:txBody>
      </p:sp>
      <p:cxnSp>
        <p:nvCxnSpPr>
          <p:cNvPr id="22537" name="AutoShape 10"/>
          <p:cNvCxnSpPr>
            <a:stCxn id="22534" idx="6"/>
            <a:endCxn id="22535" idx="6"/>
          </p:cNvCxnSpPr>
          <p:nvPr/>
        </p:nvCxnSpPr>
        <p:spPr>
          <a:xfrm>
            <a:off x="1928813" y="4483100"/>
            <a:ext cx="50800" cy="836613"/>
          </a:xfrm>
          <a:prstGeom prst="curvedConnector3">
            <a:avLst>
              <a:gd name="adj1" fmla="val 550000"/>
            </a:avLst>
          </a:prstGeom>
          <a:ln w="9525" cap="flat" cmpd="sng">
            <a:solidFill>
              <a:schemeClr val="tx1"/>
            </a:solidFill>
            <a:prstDash val="lgDash"/>
            <a:round/>
            <a:headEnd type="none" w="med" len="med"/>
            <a:tailEnd type="triangle" w="med" len="med"/>
          </a:ln>
        </p:spPr>
      </p:cxnSp>
      <p:sp>
        <p:nvSpPr>
          <p:cNvPr id="22538" name="Text Box 11"/>
          <p:cNvSpPr txBox="1"/>
          <p:nvPr/>
        </p:nvSpPr>
        <p:spPr>
          <a:xfrm>
            <a:off x="3363913" y="4484688"/>
            <a:ext cx="4903787" cy="1200150"/>
          </a:xfrm>
          <a:prstGeom prst="rect">
            <a:avLst/>
          </a:prstGeom>
          <a:noFill/>
          <a:ln w="9525">
            <a:noFill/>
          </a:ln>
        </p:spPr>
        <p:txBody>
          <a:bodyPr wrap="none" anchor="t" anchorCtr="0">
            <a:spAutoFit/>
          </a:bodyPr>
          <a:lstStyle/>
          <a:p>
            <a:r>
              <a:rPr lang="en-US" altLang="zh-CN" sz="2400" dirty="0">
                <a:solidFill>
                  <a:schemeClr val="tx1"/>
                </a:solidFill>
                <a:latin typeface="Times New Roman" panose="02020603050405020304" pitchFamily="18" charset="0"/>
                <a:ea typeface="楷体_GB2312" pitchFamily="49" charset="-122"/>
              </a:rPr>
              <a:t>M</a:t>
            </a:r>
            <a:r>
              <a:rPr lang="zh-CN" altLang="en-US" sz="2400" dirty="0">
                <a:solidFill>
                  <a:schemeClr val="tx1"/>
                </a:solidFill>
                <a:latin typeface="Times New Roman" panose="02020603050405020304" pitchFamily="18" charset="0"/>
                <a:ea typeface="楷体_GB2312" pitchFamily="49" charset="-122"/>
              </a:rPr>
              <a:t>约束（强制）：若结果</a:t>
            </a:r>
            <a:r>
              <a:rPr lang="en-US" altLang="zh-CN" sz="2400" dirty="0">
                <a:solidFill>
                  <a:schemeClr val="tx1"/>
                </a:solidFill>
                <a:latin typeface="Times New Roman" panose="02020603050405020304" pitchFamily="18" charset="0"/>
                <a:ea typeface="楷体_GB2312" pitchFamily="49" charset="-122"/>
              </a:rPr>
              <a:t>a</a:t>
            </a:r>
            <a:r>
              <a:rPr lang="zh-CN" altLang="en-US" sz="2400" dirty="0">
                <a:solidFill>
                  <a:schemeClr val="tx1"/>
                </a:solidFill>
                <a:latin typeface="Times New Roman" panose="02020603050405020304" pitchFamily="18" charset="0"/>
                <a:ea typeface="楷体_GB2312" pitchFamily="49" charset="-122"/>
              </a:rPr>
              <a:t>是１时，</a:t>
            </a:r>
            <a:br>
              <a:rPr lang="zh-CN" altLang="en-US" sz="2400" dirty="0">
                <a:solidFill>
                  <a:schemeClr val="tx1"/>
                </a:solidFill>
                <a:latin typeface="Times New Roman" panose="02020603050405020304" pitchFamily="18" charset="0"/>
                <a:ea typeface="楷体_GB2312" pitchFamily="49" charset="-122"/>
              </a:rPr>
            </a:br>
            <a:r>
              <a:rPr lang="zh-CN" altLang="en-US" sz="2400" dirty="0">
                <a:solidFill>
                  <a:schemeClr val="tx1"/>
                </a:solidFill>
                <a:latin typeface="Times New Roman" panose="02020603050405020304" pitchFamily="18" charset="0"/>
                <a:ea typeface="楷体_GB2312" pitchFamily="49" charset="-122"/>
              </a:rPr>
              <a:t>       　则结果</a:t>
            </a:r>
            <a:r>
              <a:rPr lang="en-US" altLang="zh-CN" sz="2400" dirty="0">
                <a:solidFill>
                  <a:schemeClr val="tx1"/>
                </a:solidFill>
                <a:latin typeface="Times New Roman" panose="02020603050405020304" pitchFamily="18" charset="0"/>
                <a:ea typeface="楷体_GB2312" pitchFamily="49" charset="-122"/>
              </a:rPr>
              <a:t>b</a:t>
            </a:r>
            <a:r>
              <a:rPr lang="zh-CN" altLang="en-US" sz="2400" dirty="0">
                <a:solidFill>
                  <a:schemeClr val="tx1"/>
                </a:solidFill>
                <a:latin typeface="Times New Roman" panose="02020603050405020304" pitchFamily="18" charset="0"/>
                <a:ea typeface="楷体_GB2312" pitchFamily="49" charset="-122"/>
              </a:rPr>
              <a:t>强制为０</a:t>
            </a:r>
            <a:endParaRPr lang="en-US" altLang="zh-CN" sz="2400" dirty="0">
              <a:solidFill>
                <a:schemeClr val="tx1"/>
              </a:solidFill>
              <a:latin typeface="Times New Roman" panose="02020603050405020304" pitchFamily="18" charset="0"/>
              <a:ea typeface="楷体_GB2312" pitchFamily="49" charset="-122"/>
            </a:endParaRPr>
          </a:p>
          <a:p>
            <a:r>
              <a:rPr lang="zh-CN" altLang="en-US" sz="2400" dirty="0">
                <a:solidFill>
                  <a:schemeClr val="tx1"/>
                </a:solidFill>
                <a:latin typeface="Times New Roman" panose="02020603050405020304" pitchFamily="18" charset="0"/>
                <a:ea typeface="楷体_GB2312" pitchFamily="49" charset="-122"/>
              </a:rPr>
              <a:t>（自动贩卖机出饮料）</a:t>
            </a:r>
            <a:endParaRPr lang="zh-CN" altLang="en-US" sz="2400" dirty="0">
              <a:solidFill>
                <a:schemeClr val="tx1"/>
              </a:solidFill>
              <a:latin typeface="Times New Roman" panose="02020603050405020304" pitchFamily="18" charset="0"/>
              <a:ea typeface="楷体_GB2312" pitchFamily="49" charset="-122"/>
            </a:endParaRPr>
          </a:p>
        </p:txBody>
      </p:sp>
      <p:sp>
        <p:nvSpPr>
          <p:cNvPr id="22539" name="Rectangle 12"/>
          <p:cNvSpPr/>
          <p:nvPr/>
        </p:nvSpPr>
        <p:spPr>
          <a:xfrm>
            <a:off x="457200" y="3276600"/>
            <a:ext cx="7772400" cy="1143000"/>
          </a:xfrm>
          <a:prstGeom prst="rect">
            <a:avLst/>
          </a:prstGeom>
          <a:noFill/>
          <a:ln w="9525">
            <a:noFill/>
          </a:ln>
        </p:spPr>
        <p:txBody>
          <a:bodyPr anchor="ctr" anchorCtr="0"/>
          <a:lstStyle/>
          <a:p>
            <a:pPr algn="ctr"/>
            <a:endParaRPr lang="zh-CN" altLang="en-US" sz="3200" dirty="0">
              <a:solidFill>
                <a:schemeClr val="bg1"/>
              </a:solidFill>
              <a:latin typeface="Times New Roman" panose="02020603050405020304" pitchFamily="18" charset="0"/>
              <a:ea typeface="楷体_GB2312" pitchFamily="49" charset="-122"/>
            </a:endParaRPr>
          </a:p>
        </p:txBody>
      </p:sp>
      <p:sp>
        <p:nvSpPr>
          <p:cNvPr id="20492" name="Rectangle 13"/>
          <p:cNvSpPr>
            <a:spLocks noGrp="1" noChangeArrowheads="1"/>
          </p:cNvSpPr>
          <p:nvPr>
            <p:ph type="title" idx="4294967295"/>
          </p:nvPr>
        </p:nvSpPr>
        <p:spPr>
          <a:xfrm>
            <a:off x="0" y="3571875"/>
            <a:ext cx="7772400" cy="579438"/>
          </a:xfrm>
        </p:spPr>
        <p:txBody>
          <a:bodyPr wrap="square" lIns="91440" tIns="45720" rIns="91440" bIns="45720" numCol="1" anchor="ctr" anchorCtr="0" compatLnSpc="1"/>
          <a:lstStyle/>
          <a:p>
            <a:pPr marL="0" marR="0" lvl="0" indent="0" algn="l" defTabSz="6858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200" normalizeH="0" baseline="0" noProof="0" smtClean="0">
                <a:ln>
                  <a:noFill/>
                </a:ln>
                <a:solidFill>
                  <a:schemeClr val="tx1"/>
                </a:solidFill>
                <a:effectLst/>
                <a:uLnTx/>
                <a:uFillTx/>
                <a:latin typeface="+mj-lt"/>
                <a:ea typeface="楷体_GB2312" pitchFamily="49" charset="-122"/>
                <a:cs typeface="+mj-cs"/>
              </a:rPr>
              <a:t>输出条件的约束</a:t>
            </a:r>
            <a:endParaRPr kumimoji="0" lang="zh-CN" altLang="en-US" sz="3200" b="1" i="0" u="none" strike="noStrike" kern="1200" cap="none" spc="200" normalizeH="0" baseline="0" noProof="0" smtClean="0">
              <a:ln>
                <a:noFill/>
              </a:ln>
              <a:solidFill>
                <a:schemeClr val="tx1"/>
              </a:solidFill>
              <a:effectLst/>
              <a:uLnTx/>
              <a:uFillTx/>
              <a:latin typeface="+mj-lt"/>
              <a:ea typeface="楷体_GB2312" pitchFamily="49" charset="-122"/>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zh-CN" altLang="en-US"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因果图</a:t>
            </a:r>
            <a:endParaRPr kumimoji="0" lang="zh-CN" altLang="en-US" sz="32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1093635" name="Rectangle 3"/>
          <p:cNvSpPr>
            <a:spLocks noGrp="1"/>
          </p:cNvSpPr>
          <p:nvPr>
            <p:ph idx="1"/>
          </p:nvPr>
        </p:nvSpPr>
        <p:spPr>
          <a:xfrm>
            <a:off x="501650" y="1295400"/>
            <a:ext cx="8140700" cy="5041900"/>
          </a:xfrm>
        </p:spPr>
        <p:txBody>
          <a:bodyPr vert="horz" wrap="square" lIns="91440" tIns="45720" rIns="91440" bIns="45720" numCol="1" rtlCol="0" anchor="t" anchorCtr="0" compatLnSpc="1">
            <a:noAutofit/>
          </a:bodyPr>
          <a:lstStyle/>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Char char="•"/>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因果图法最终生成的是决策表。利用因果图生成测试用例的基本步骤如下：</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1</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）分析软件规格说明中哪些是原因（即输入条件或输入条件的等价类），哪些是结果（即输出条件），并给每个原因和结果赋予一个标识符。</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2</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）分析软件规格说明中的语义，找出原因与结果之间、原因与原因之间对应的关系， 根据这些关系画出因果图。</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3</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）由于语法或环境的限制，有些原因与原因之间、原因与结果之间的组合情况不可能出现。为表明这些特殊情况，在因果图上用一些记号表明约束或限制条件。</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4</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）把因果图转换为决策表。</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a:p>
            <a:pPr marL="171450" marR="0" lvl="0" indent="-17145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a:t>
            </a:r>
            <a:r>
              <a:rPr kumimoji="0" lang="en-US" altLang="zh-CN"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5</a:t>
            </a:r>
            <a:r>
              <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rPr>
              <a:t>）根据决策表中的每一列设计测试用例。</a:t>
            </a:r>
            <a:endParaRPr kumimoji="0" lang="zh-CN" altLang="en-US" sz="2000" b="0" i="0" u="none" strike="noStrike" kern="1200" cap="none" spc="150" normalizeH="0" baseline="0" noProof="1">
              <a:ln>
                <a:noFill/>
              </a:ln>
              <a:solidFill>
                <a:srgbClr val="404040"/>
              </a:solidFill>
              <a:effectLst/>
              <a:uLnTx/>
              <a:uFillTx/>
              <a:latin typeface="宋体" panose="02010600030101010101" pitchFamily="2" charset="-122"/>
              <a:ea typeface="宋体" panose="02010600030101010101" pitchFamily="2" charset="-122"/>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93634"/>
                                        </p:tgtEl>
                                        <p:attrNameLst>
                                          <p:attrName>style.visibility</p:attrName>
                                        </p:attrNameLst>
                                      </p:cBhvr>
                                      <p:to>
                                        <p:strVal val="visible"/>
                                      </p:to>
                                    </p:set>
                                    <p:animEffect transition="in" filter="barn(outVertical)">
                                      <p:cBhvr>
                                        <p:cTn id="7" dur="500"/>
                                        <p:tgtEl>
                                          <p:spTgt spid="10936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3635">
                                            <p:txEl>
                                              <p:pRg st="0" end="0"/>
                                            </p:txEl>
                                          </p:spTgt>
                                        </p:tgtEl>
                                        <p:attrNameLst>
                                          <p:attrName>style.visibility</p:attrName>
                                        </p:attrNameLst>
                                      </p:cBhvr>
                                      <p:to>
                                        <p:strVal val="visible"/>
                                      </p:to>
                                    </p:set>
                                    <p:animEffect transition="in" filter="wipe(left)">
                                      <p:cBhvr>
                                        <p:cTn id="12" dur="500"/>
                                        <p:tgtEl>
                                          <p:spTgt spid="10936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93635">
                                            <p:txEl>
                                              <p:pRg st="1" end="1"/>
                                            </p:txEl>
                                          </p:spTgt>
                                        </p:tgtEl>
                                        <p:attrNameLst>
                                          <p:attrName>style.visibility</p:attrName>
                                        </p:attrNameLst>
                                      </p:cBhvr>
                                      <p:to>
                                        <p:strVal val="visible"/>
                                      </p:to>
                                    </p:set>
                                    <p:animEffect transition="in" filter="wipe(left)">
                                      <p:cBhvr>
                                        <p:cTn id="17" dur="500"/>
                                        <p:tgtEl>
                                          <p:spTgt spid="10936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93635">
                                            <p:txEl>
                                              <p:pRg st="2" end="2"/>
                                            </p:txEl>
                                          </p:spTgt>
                                        </p:tgtEl>
                                        <p:attrNameLst>
                                          <p:attrName>style.visibility</p:attrName>
                                        </p:attrNameLst>
                                      </p:cBhvr>
                                      <p:to>
                                        <p:strVal val="visible"/>
                                      </p:to>
                                    </p:set>
                                    <p:animEffect transition="in" filter="wipe(left)">
                                      <p:cBhvr>
                                        <p:cTn id="22" dur="500"/>
                                        <p:tgtEl>
                                          <p:spTgt spid="10936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93635">
                                            <p:txEl>
                                              <p:pRg st="3" end="3"/>
                                            </p:txEl>
                                          </p:spTgt>
                                        </p:tgtEl>
                                        <p:attrNameLst>
                                          <p:attrName>style.visibility</p:attrName>
                                        </p:attrNameLst>
                                      </p:cBhvr>
                                      <p:to>
                                        <p:strVal val="visible"/>
                                      </p:to>
                                    </p:set>
                                    <p:animEffect transition="in" filter="wipe(left)">
                                      <p:cBhvr>
                                        <p:cTn id="27" dur="500"/>
                                        <p:tgtEl>
                                          <p:spTgt spid="109363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93635">
                                            <p:txEl>
                                              <p:pRg st="4" end="4"/>
                                            </p:txEl>
                                          </p:spTgt>
                                        </p:tgtEl>
                                        <p:attrNameLst>
                                          <p:attrName>style.visibility</p:attrName>
                                        </p:attrNameLst>
                                      </p:cBhvr>
                                      <p:to>
                                        <p:strVal val="visible"/>
                                      </p:to>
                                    </p:set>
                                    <p:animEffect transition="in" filter="wipe(left)">
                                      <p:cBhvr>
                                        <p:cTn id="32" dur="500"/>
                                        <p:tgtEl>
                                          <p:spTgt spid="109363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93635">
                                            <p:txEl>
                                              <p:pRg st="5" end="5"/>
                                            </p:txEl>
                                          </p:spTgt>
                                        </p:tgtEl>
                                        <p:attrNameLst>
                                          <p:attrName>style.visibility</p:attrName>
                                        </p:attrNameLst>
                                      </p:cBhvr>
                                      <p:to>
                                        <p:strVal val="visible"/>
                                      </p:to>
                                    </p:set>
                                    <p:animEffect transition="in" filter="wipe(left)">
                                      <p:cBhvr>
                                        <p:cTn id="37" dur="500"/>
                                        <p:tgtEl>
                                          <p:spTgt spid="10936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34" grpId="0"/>
      <p:bldP spid="109363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p:nvPr>
        </p:nvSpPr>
        <p:spPr>
          <a:xfrm>
            <a:off x="501650" y="431800"/>
            <a:ext cx="8140700" cy="647700"/>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  </a:t>
            </a:r>
            <a:r>
              <a:rPr kumimoji="0" lang="zh-CN" altLang="en-US"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rPr>
              <a:t>因果图法测试举例</a:t>
            </a:r>
            <a:endParaRPr kumimoji="0" lang="en-US" altLang="zh-CN" sz="4000" b="1" i="0" u="none" strike="noStrike" kern="1200" cap="none" spc="200" normalizeH="0" baseline="0" noProof="1">
              <a:ln>
                <a:noFill/>
              </a:ln>
              <a:solidFill>
                <a:schemeClr val="tx1"/>
              </a:solidFill>
              <a:effectLst/>
              <a:uLnTx/>
              <a:uFillTx/>
              <a:latin typeface="+mj-lt"/>
              <a:ea typeface="宋体" panose="02010600030101010101" pitchFamily="2" charset="-122"/>
              <a:cs typeface="+mj-cs"/>
              <a:sym typeface="微软雅黑" panose="020B0503020204020204" pitchFamily="34" charset="-122"/>
            </a:endParaRPr>
          </a:p>
        </p:txBody>
      </p:sp>
      <p:sp>
        <p:nvSpPr>
          <p:cNvPr id="1095683" name="Rectangle 3"/>
          <p:cNvSpPr/>
          <p:nvPr/>
        </p:nvSpPr>
        <p:spPr>
          <a:xfrm>
            <a:off x="457200" y="1412875"/>
            <a:ext cx="8362950" cy="4824413"/>
          </a:xfrm>
          <a:prstGeom prst="rect">
            <a:avLst/>
          </a:prstGeom>
          <a:noFill/>
          <a:ln w="9525">
            <a:noFill/>
          </a:ln>
        </p:spPr>
        <p:txBody>
          <a:bodyPr anchor="t" anchorCtr="0"/>
          <a:lstStyle/>
          <a:p>
            <a:pPr marL="342900" indent="-342900" latinLnBrk="1">
              <a:spcBef>
                <a:spcPct val="20000"/>
              </a:spcBef>
              <a:buChar char="•"/>
            </a:pPr>
            <a:r>
              <a:rPr lang="zh-CN" altLang="en-US" sz="2400" b="1" dirty="0">
                <a:solidFill>
                  <a:schemeClr val="tx1"/>
                </a:solidFill>
                <a:latin typeface="Gulim" panose="020B0600000101010101" pitchFamily="34" charset="-127"/>
                <a:ea typeface="宋体" panose="02010600030101010101" pitchFamily="2" charset="-122"/>
              </a:rPr>
              <a:t>实例</a:t>
            </a:r>
            <a:r>
              <a:rPr lang="en-US" altLang="zh-CN" sz="2400" b="1" dirty="0">
                <a:solidFill>
                  <a:schemeClr val="tx1"/>
                </a:solidFill>
                <a:latin typeface="Gulim" panose="020B0600000101010101" pitchFamily="34" charset="-127"/>
                <a:ea typeface="宋体" panose="02010600030101010101" pitchFamily="2" charset="-122"/>
              </a:rPr>
              <a:t>  </a:t>
            </a:r>
            <a:r>
              <a:rPr lang="zh-CN" altLang="en-US" sz="2400" b="1" dirty="0">
                <a:solidFill>
                  <a:schemeClr val="tx1"/>
                </a:solidFill>
                <a:latin typeface="Gulim" panose="020B0600000101010101" pitchFamily="34" charset="-127"/>
                <a:ea typeface="宋体" panose="02010600030101010101" pitchFamily="2" charset="-122"/>
              </a:rPr>
              <a:t>用因果图法测试以下程序。</a:t>
            </a:r>
            <a:endParaRPr lang="en-US" altLang="zh-CN" sz="2400" b="1" dirty="0">
              <a:solidFill>
                <a:schemeClr val="tx1"/>
              </a:solidFill>
              <a:latin typeface="Gulim" panose="020B0600000101010101" pitchFamily="34" charset="-127"/>
              <a:ea typeface="宋体" panose="02010600030101010101" pitchFamily="2" charset="-122"/>
            </a:endParaRPr>
          </a:p>
          <a:p>
            <a:pPr marL="342900" indent="-342900" latinLnBrk="1">
              <a:spcBef>
                <a:spcPct val="20000"/>
              </a:spcBef>
            </a:pPr>
            <a:r>
              <a:rPr lang="zh-CN" altLang="en-US" sz="2400" dirty="0">
                <a:solidFill>
                  <a:schemeClr val="tx1"/>
                </a:solidFill>
                <a:latin typeface="Gulim" panose="020B0600000101010101" pitchFamily="34" charset="-127"/>
                <a:ea typeface="宋体" panose="02010600030101010101" pitchFamily="2" charset="-122"/>
              </a:rPr>
              <a:t>       某段文本中，第一列字符必须是</a:t>
            </a:r>
            <a:r>
              <a:rPr lang="en-US" altLang="zh-CN" sz="2400" dirty="0">
                <a:solidFill>
                  <a:schemeClr val="tx1"/>
                </a:solidFill>
                <a:latin typeface="Gulim" panose="020B0600000101010101" pitchFamily="34" charset="-127"/>
                <a:ea typeface="宋体" panose="02010600030101010101" pitchFamily="2" charset="-122"/>
              </a:rPr>
              <a:t>A</a:t>
            </a:r>
            <a:r>
              <a:rPr lang="zh-CN" altLang="en-US" sz="2400" dirty="0">
                <a:solidFill>
                  <a:schemeClr val="tx1"/>
                </a:solidFill>
                <a:latin typeface="Gulim" panose="020B0600000101010101" pitchFamily="34" charset="-127"/>
                <a:ea typeface="宋体" panose="02010600030101010101" pitchFamily="2" charset="-122"/>
              </a:rPr>
              <a:t>或</a:t>
            </a:r>
            <a:r>
              <a:rPr lang="en-US" altLang="zh-CN" sz="2400" dirty="0">
                <a:solidFill>
                  <a:schemeClr val="tx1"/>
                </a:solidFill>
                <a:latin typeface="Gulim" panose="020B0600000101010101" pitchFamily="34" charset="-127"/>
                <a:ea typeface="宋体" panose="02010600030101010101" pitchFamily="2" charset="-122"/>
              </a:rPr>
              <a:t>B</a:t>
            </a:r>
            <a:r>
              <a:rPr lang="zh-CN" altLang="en-US" sz="2400" dirty="0">
                <a:solidFill>
                  <a:schemeClr val="tx1"/>
                </a:solidFill>
                <a:latin typeface="Gulim" panose="020B0600000101010101" pitchFamily="34" charset="-127"/>
                <a:ea typeface="宋体" panose="02010600030101010101" pitchFamily="2" charset="-122"/>
              </a:rPr>
              <a:t>，第二列字符必须是一个数字，在此情况下进行文件的修改。但如果第一列字符不正确，则给出信息</a:t>
            </a:r>
            <a:r>
              <a:rPr lang="en-US" altLang="zh-CN" sz="2400" dirty="0">
                <a:solidFill>
                  <a:schemeClr val="tx1"/>
                </a:solidFill>
                <a:latin typeface="Gulim" panose="020B0600000101010101" pitchFamily="34" charset="-127"/>
                <a:ea typeface="宋体" panose="02010600030101010101" pitchFamily="2" charset="-122"/>
              </a:rPr>
              <a:t>L</a:t>
            </a:r>
            <a:r>
              <a:rPr lang="zh-CN" altLang="en-US" sz="2400" dirty="0">
                <a:solidFill>
                  <a:schemeClr val="tx1"/>
                </a:solidFill>
                <a:latin typeface="Gulim" panose="020B0600000101010101" pitchFamily="34" charset="-127"/>
                <a:ea typeface="宋体" panose="02010600030101010101" pitchFamily="2" charset="-122"/>
              </a:rPr>
              <a:t>；如果第二列字符不是数字，则给出信息</a:t>
            </a:r>
            <a:r>
              <a:rPr lang="en-US" altLang="zh-CN" sz="2400" dirty="0">
                <a:solidFill>
                  <a:schemeClr val="tx1"/>
                </a:solidFill>
                <a:latin typeface="Gulim" panose="020B0600000101010101" pitchFamily="34" charset="-127"/>
                <a:ea typeface="宋体" panose="02010600030101010101" pitchFamily="2" charset="-122"/>
              </a:rPr>
              <a:t>M</a:t>
            </a:r>
            <a:r>
              <a:rPr lang="zh-CN" altLang="en-US" sz="2400" dirty="0">
                <a:solidFill>
                  <a:schemeClr val="tx1"/>
                </a:solidFill>
                <a:latin typeface="Gulim" panose="020B0600000101010101" pitchFamily="34" charset="-127"/>
                <a:ea typeface="宋体" panose="02010600030101010101" pitchFamily="2" charset="-122"/>
              </a:rPr>
              <a:t>。</a:t>
            </a:r>
            <a:endParaRPr lang="zh-CN" altLang="en-US" sz="2400" dirty="0">
              <a:solidFill>
                <a:schemeClr val="tx1"/>
              </a:solidFill>
              <a:latin typeface="Gulim" panose="020B0600000101010101" pitchFamily="34" charset="-127"/>
              <a:ea typeface="宋体" panose="02010600030101010101" pitchFamily="2" charset="-122"/>
            </a:endParaRPr>
          </a:p>
          <a:p>
            <a:pPr marL="342900" indent="-342900" latinLnBrk="1">
              <a:spcBef>
                <a:spcPct val="20000"/>
              </a:spcBef>
              <a:buFont typeface="Wingdings" panose="05000000000000000000" pitchFamily="2" charset="2"/>
              <a:buChar char="Ø"/>
            </a:pPr>
            <a:r>
              <a:rPr lang="zh-CN" altLang="en-US" sz="2400" dirty="0">
                <a:solidFill>
                  <a:schemeClr val="tx1"/>
                </a:solidFill>
                <a:latin typeface="Gulim" panose="020B0600000101010101" pitchFamily="34" charset="-127"/>
                <a:ea typeface="宋体" panose="02010600030101010101" pitchFamily="2" charset="-122"/>
              </a:rPr>
              <a:t>解题步骤：</a:t>
            </a:r>
            <a:endParaRPr lang="en-US" altLang="zh-CN" sz="2400" dirty="0">
              <a:solidFill>
                <a:schemeClr val="tx1"/>
              </a:solidFill>
              <a:latin typeface="Gulim" panose="020B0600000101010101" pitchFamily="34" charset="-127"/>
              <a:ea typeface="宋体" panose="02010600030101010101" pitchFamily="2" charset="-122"/>
            </a:endParaRPr>
          </a:p>
          <a:p>
            <a:pPr marL="342900" indent="-342900" latinLnBrk="1">
              <a:spcBef>
                <a:spcPct val="15000"/>
              </a:spcBef>
            </a:pPr>
            <a:r>
              <a:rPr lang="zh-CN" altLang="en-US" sz="2400" dirty="0">
                <a:solidFill>
                  <a:schemeClr val="tx1"/>
                </a:solidFill>
                <a:latin typeface="Gulim" panose="020B0600000101010101" pitchFamily="34" charset="-127"/>
                <a:ea typeface="宋体" panose="02010600030101010101" pitchFamily="2" charset="-122"/>
              </a:rPr>
              <a:t>（</a:t>
            </a:r>
            <a:r>
              <a:rPr lang="en-US" altLang="zh-CN" sz="2400" dirty="0">
                <a:solidFill>
                  <a:schemeClr val="tx1"/>
                </a:solidFill>
                <a:latin typeface="Gulim" panose="020B0600000101010101" pitchFamily="34" charset="-127"/>
                <a:ea typeface="宋体" panose="02010600030101010101" pitchFamily="2" charset="-122"/>
              </a:rPr>
              <a:t>1</a:t>
            </a:r>
            <a:r>
              <a:rPr lang="zh-CN" altLang="en-US" sz="2400" dirty="0">
                <a:solidFill>
                  <a:schemeClr val="tx1"/>
                </a:solidFill>
                <a:latin typeface="Gulim" panose="020B0600000101010101" pitchFamily="34" charset="-127"/>
                <a:ea typeface="宋体" panose="02010600030101010101" pitchFamily="2" charset="-122"/>
              </a:rPr>
              <a:t>）分析程序的规格说明，列出原因和结果。</a:t>
            </a:r>
            <a:endParaRPr lang="zh-CN" altLang="en-US" sz="2400" dirty="0">
              <a:solidFill>
                <a:schemeClr val="tx1"/>
              </a:solidFill>
              <a:latin typeface="Gulim" panose="020B0600000101010101" pitchFamily="34" charset="-127"/>
              <a:ea typeface="宋体" panose="02010600030101010101" pitchFamily="2" charset="-122"/>
            </a:endParaRPr>
          </a:p>
          <a:p>
            <a:pPr marL="342900" indent="-342900" latinLnBrk="1">
              <a:spcBef>
                <a:spcPct val="15000"/>
              </a:spcBef>
            </a:pPr>
            <a:r>
              <a:rPr lang="zh-CN" altLang="en-US" sz="2400" dirty="0">
                <a:solidFill>
                  <a:schemeClr val="tx1"/>
                </a:solidFill>
                <a:latin typeface="Gulim" panose="020B0600000101010101" pitchFamily="34" charset="-127"/>
                <a:ea typeface="宋体" panose="02010600030101010101" pitchFamily="2" charset="-122"/>
              </a:rPr>
              <a:t>（</a:t>
            </a:r>
            <a:r>
              <a:rPr lang="en-US" altLang="zh-CN" sz="2400" dirty="0">
                <a:solidFill>
                  <a:schemeClr val="tx1"/>
                </a:solidFill>
                <a:latin typeface="Gulim" panose="020B0600000101010101" pitchFamily="34" charset="-127"/>
                <a:ea typeface="宋体" panose="02010600030101010101" pitchFamily="2" charset="-122"/>
              </a:rPr>
              <a:t>2</a:t>
            </a:r>
            <a:r>
              <a:rPr lang="zh-CN" altLang="en-US" sz="2400" dirty="0">
                <a:solidFill>
                  <a:schemeClr val="tx1"/>
                </a:solidFill>
                <a:latin typeface="Gulim" panose="020B0600000101010101" pitchFamily="34" charset="-127"/>
                <a:ea typeface="宋体" panose="02010600030101010101" pitchFamily="2" charset="-122"/>
              </a:rPr>
              <a:t>）找出原因与结果之间的因果关系、原因与原因之间的约束关系，画出因果图。</a:t>
            </a:r>
            <a:endParaRPr lang="zh-CN" altLang="en-US" sz="2400" dirty="0">
              <a:solidFill>
                <a:schemeClr val="tx1"/>
              </a:solidFill>
              <a:latin typeface="Gulim" panose="020B0600000101010101" pitchFamily="34" charset="-127"/>
              <a:ea typeface="宋体" panose="02010600030101010101" pitchFamily="2" charset="-122"/>
            </a:endParaRPr>
          </a:p>
          <a:p>
            <a:pPr marL="342900" indent="-342900" latinLnBrk="1">
              <a:spcBef>
                <a:spcPct val="15000"/>
              </a:spcBef>
            </a:pPr>
            <a:r>
              <a:rPr lang="zh-CN" altLang="en-US" sz="2400" dirty="0">
                <a:solidFill>
                  <a:schemeClr val="tx1"/>
                </a:solidFill>
                <a:latin typeface="Gulim" panose="020B0600000101010101" pitchFamily="34" charset="-127"/>
                <a:ea typeface="宋体" panose="02010600030101010101" pitchFamily="2" charset="-122"/>
              </a:rPr>
              <a:t>（</a:t>
            </a:r>
            <a:r>
              <a:rPr lang="en-US" altLang="zh-CN" sz="2400" dirty="0">
                <a:solidFill>
                  <a:schemeClr val="tx1"/>
                </a:solidFill>
                <a:latin typeface="Gulim" panose="020B0600000101010101" pitchFamily="34" charset="-127"/>
                <a:ea typeface="宋体" panose="02010600030101010101" pitchFamily="2" charset="-122"/>
              </a:rPr>
              <a:t>3</a:t>
            </a:r>
            <a:r>
              <a:rPr lang="zh-CN" altLang="en-US" sz="2400" dirty="0">
                <a:solidFill>
                  <a:schemeClr val="tx1"/>
                </a:solidFill>
                <a:latin typeface="Gulim" panose="020B0600000101010101" pitchFamily="34" charset="-127"/>
                <a:ea typeface="宋体" panose="02010600030101010101" pitchFamily="2" charset="-122"/>
              </a:rPr>
              <a:t>）将因果图转换成决策表。</a:t>
            </a:r>
            <a:endParaRPr lang="zh-CN" altLang="en-US" sz="2400" dirty="0">
              <a:solidFill>
                <a:schemeClr val="tx1"/>
              </a:solidFill>
              <a:latin typeface="Gulim" panose="020B0600000101010101" pitchFamily="34" charset="-127"/>
              <a:ea typeface="宋体" panose="02010600030101010101" pitchFamily="2" charset="-122"/>
            </a:endParaRPr>
          </a:p>
          <a:p>
            <a:pPr marL="342900" indent="-342900" latinLnBrk="1">
              <a:spcBef>
                <a:spcPct val="15000"/>
              </a:spcBef>
            </a:pPr>
            <a:r>
              <a:rPr lang="zh-CN" altLang="en-US" sz="2400" dirty="0">
                <a:solidFill>
                  <a:schemeClr val="tx1"/>
                </a:solidFill>
                <a:latin typeface="Gulim" panose="020B0600000101010101" pitchFamily="34" charset="-127"/>
                <a:ea typeface="宋体" panose="02010600030101010101" pitchFamily="2" charset="-122"/>
              </a:rPr>
              <a:t>（</a:t>
            </a:r>
            <a:r>
              <a:rPr lang="en-US" altLang="zh-CN" sz="2400" dirty="0">
                <a:solidFill>
                  <a:schemeClr val="tx1"/>
                </a:solidFill>
                <a:latin typeface="Gulim" panose="020B0600000101010101" pitchFamily="34" charset="-127"/>
                <a:ea typeface="宋体" panose="02010600030101010101" pitchFamily="2" charset="-122"/>
              </a:rPr>
              <a:t>4</a:t>
            </a:r>
            <a:r>
              <a:rPr lang="zh-CN" altLang="en-US" sz="2400" dirty="0">
                <a:solidFill>
                  <a:schemeClr val="tx1"/>
                </a:solidFill>
                <a:latin typeface="Gulim" panose="020B0600000101010101" pitchFamily="34" charset="-127"/>
                <a:ea typeface="宋体" panose="02010600030101010101" pitchFamily="2" charset="-122"/>
              </a:rPr>
              <a:t>）根据（</a:t>
            </a:r>
            <a:r>
              <a:rPr lang="en-US" altLang="zh-CN" sz="2400" dirty="0">
                <a:solidFill>
                  <a:schemeClr val="tx1"/>
                </a:solidFill>
                <a:latin typeface="Gulim" panose="020B0600000101010101" pitchFamily="34" charset="-127"/>
                <a:ea typeface="宋体" panose="02010600030101010101" pitchFamily="2" charset="-122"/>
              </a:rPr>
              <a:t>3</a:t>
            </a:r>
            <a:r>
              <a:rPr lang="zh-CN" altLang="en-US" sz="2400" dirty="0">
                <a:solidFill>
                  <a:schemeClr val="tx1"/>
                </a:solidFill>
                <a:latin typeface="Gulim" panose="020B0600000101010101" pitchFamily="34" charset="-127"/>
                <a:ea typeface="宋体" panose="02010600030101010101" pitchFamily="2" charset="-122"/>
              </a:rPr>
              <a:t>）中的决策表，设计测试用例的输入数据和预期输出。</a:t>
            </a:r>
            <a:endParaRPr lang="en-US" altLang="zh-CN" sz="2400" dirty="0">
              <a:solidFill>
                <a:schemeClr val="tx1"/>
              </a:solidFill>
              <a:latin typeface="Gulim" panose="020B0600000101010101" pitchFamily="34" charset="-127"/>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683">
                                            <p:txEl>
                                              <p:pRg st="0" end="0"/>
                                            </p:txEl>
                                          </p:spTgt>
                                        </p:tgtEl>
                                        <p:attrNameLst>
                                          <p:attrName>style.visibility</p:attrName>
                                        </p:attrNameLst>
                                      </p:cBhvr>
                                      <p:to>
                                        <p:strVal val="visible"/>
                                      </p:to>
                                    </p:set>
                                    <p:animEffect transition="in" filter="wipe(left)">
                                      <p:cBhvr>
                                        <p:cTn id="7" dur="500"/>
                                        <p:tgtEl>
                                          <p:spTgt spid="1095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5683">
                                            <p:txEl>
                                              <p:pRg st="1" end="1"/>
                                            </p:txEl>
                                          </p:spTgt>
                                        </p:tgtEl>
                                        <p:attrNameLst>
                                          <p:attrName>style.visibility</p:attrName>
                                        </p:attrNameLst>
                                      </p:cBhvr>
                                      <p:to>
                                        <p:strVal val="visible"/>
                                      </p:to>
                                    </p:set>
                                    <p:animEffect transition="in" filter="wipe(left)">
                                      <p:cBhvr>
                                        <p:cTn id="12" dur="500"/>
                                        <p:tgtEl>
                                          <p:spTgt spid="1095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95683">
                                            <p:txEl>
                                              <p:pRg st="2" end="2"/>
                                            </p:txEl>
                                          </p:spTgt>
                                        </p:tgtEl>
                                        <p:attrNameLst>
                                          <p:attrName>style.visibility</p:attrName>
                                        </p:attrNameLst>
                                      </p:cBhvr>
                                      <p:to>
                                        <p:strVal val="visible"/>
                                      </p:to>
                                    </p:set>
                                    <p:animEffect transition="in" filter="wipe(left)">
                                      <p:cBhvr>
                                        <p:cTn id="17" dur="500"/>
                                        <p:tgtEl>
                                          <p:spTgt spid="10956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95683">
                                            <p:txEl>
                                              <p:pRg st="3" end="3"/>
                                            </p:txEl>
                                          </p:spTgt>
                                        </p:tgtEl>
                                        <p:attrNameLst>
                                          <p:attrName>style.visibility</p:attrName>
                                        </p:attrNameLst>
                                      </p:cBhvr>
                                      <p:to>
                                        <p:strVal val="visible"/>
                                      </p:to>
                                    </p:set>
                                    <p:animEffect transition="in" filter="wipe(left)">
                                      <p:cBhvr>
                                        <p:cTn id="22" dur="500"/>
                                        <p:tgtEl>
                                          <p:spTgt spid="10956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95683">
                                            <p:txEl>
                                              <p:pRg st="4" end="4"/>
                                            </p:txEl>
                                          </p:spTgt>
                                        </p:tgtEl>
                                        <p:attrNameLst>
                                          <p:attrName>style.visibility</p:attrName>
                                        </p:attrNameLst>
                                      </p:cBhvr>
                                      <p:to>
                                        <p:strVal val="visible"/>
                                      </p:to>
                                    </p:set>
                                    <p:animEffect transition="in" filter="wipe(left)">
                                      <p:cBhvr>
                                        <p:cTn id="27" dur="500"/>
                                        <p:tgtEl>
                                          <p:spTgt spid="10956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95683">
                                            <p:txEl>
                                              <p:pRg st="5" end="5"/>
                                            </p:txEl>
                                          </p:spTgt>
                                        </p:tgtEl>
                                        <p:attrNameLst>
                                          <p:attrName>style.visibility</p:attrName>
                                        </p:attrNameLst>
                                      </p:cBhvr>
                                      <p:to>
                                        <p:strVal val="visible"/>
                                      </p:to>
                                    </p:set>
                                    <p:animEffect transition="in" filter="wipe(left)">
                                      <p:cBhvr>
                                        <p:cTn id="32" dur="500"/>
                                        <p:tgtEl>
                                          <p:spTgt spid="109568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95683">
                                            <p:txEl>
                                              <p:pRg st="6" end="6"/>
                                            </p:txEl>
                                          </p:spTgt>
                                        </p:tgtEl>
                                        <p:attrNameLst>
                                          <p:attrName>style.visibility</p:attrName>
                                        </p:attrNameLst>
                                      </p:cBhvr>
                                      <p:to>
                                        <p:strVal val="visible"/>
                                      </p:to>
                                    </p:set>
                                    <p:animEffect transition="in" filter="wipe(left)">
                                      <p:cBhvr>
                                        <p:cTn id="37" dur="500"/>
                                        <p:tgtEl>
                                          <p:spTgt spid="10956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3" grpId="0" build="p"/>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9.xml><?xml version="1.0" encoding="utf-8"?>
<p:tagLst xmlns:p="http://schemas.openxmlformats.org/presentationml/2006/main">
  <p:tag name="KSO_WM_UNIT_PLACING_PICTURE_USER_VIEWPORT" val="{&quot;height&quot;:8347,&quot;width&quot;:13319}"/>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xml><?xml version="1.0" encoding="utf-8"?>
<p:tagLst xmlns:p="http://schemas.openxmlformats.org/presentationml/2006/main">
  <p:tag name="KSO_WM_UNIT_PLACING_PICTURE_USER_VIEWPORT" val="{&quot;height&quot;:4474,&quot;width&quot;:9938}"/>
</p:tagLst>
</file>

<file path=ppt/tags/tag21.xml><?xml version="1.0" encoding="utf-8"?>
<p:tagLst xmlns:p="http://schemas.openxmlformats.org/presentationml/2006/main">
  <p:tag name="KSO_WPP_MARK_KEY" val="c1ea90fb-e44e-4e43-b95f-007da7785ca6"/>
  <p:tag name="COMMONDATA" val="eyJoZGlkIjoiMTMyYmYwNTBkMTc3ODRjODdhNzFlODRiMWE4NWM2ZmEifQ=="/>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heme/theme1.xml><?xml version="1.0" encoding="utf-8"?>
<a:theme xmlns:a="http://schemas.openxmlformats.org/drawingml/2006/main" name="기본 디자인">
  <a:themeElements>
    <a:clrScheme name="">
      <a:dk1>
        <a:srgbClr val="808080"/>
      </a:dk1>
      <a:lt1>
        <a:srgbClr val="FFFFFF"/>
      </a:lt1>
      <a:dk2>
        <a:srgbClr val="CCFF33"/>
      </a:dk2>
      <a:lt2>
        <a:srgbClr val="FFFFFF"/>
      </a:lt2>
      <a:accent1>
        <a:srgbClr val="BBE0E3"/>
      </a:accent1>
      <a:accent2>
        <a:srgbClr val="333399"/>
      </a:accent2>
      <a:accent3>
        <a:srgbClr val="E2FFAD"/>
      </a:accent3>
      <a:accent4>
        <a:srgbClr val="DADADA"/>
      </a:accent4>
      <a:accent5>
        <a:srgbClr val="DAEDEF"/>
      </a:accent5>
      <a:accent6>
        <a:srgbClr val="2D2D8A"/>
      </a:accent6>
      <a:hlink>
        <a:srgbClr val="009999"/>
      </a:hlink>
      <a:folHlink>
        <a:srgbClr val="99CC00"/>
      </a:folHlink>
    </a:clrScheme>
    <a:fontScheme name="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ko-KR" altLang="en-US" sz="1800" b="0" i="0" u="none" strike="noStrike" cap="none" normalizeH="0" baseline="0" smtClean="0">
            <a:ln>
              <a:noFill/>
            </a:ln>
            <a:solidFill>
              <a:srgbClr val="FFFFFF"/>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ko-KR" altLang="en-US" sz="1800" b="0" i="0" u="none" strike="noStrike" cap="none" normalizeH="0" baseline="0" smtClean="0">
            <a:ln>
              <a:noFill/>
            </a:ln>
            <a:solidFill>
              <a:srgbClr val="FFFFFF"/>
            </a:solidFill>
            <a:effectLst/>
            <a:latin typeface="Calibri" panose="020F0502020204030204" pitchFamily="34" charset="0"/>
            <a:ea typeface="宋体" panose="02010600030101010101" pitchFamily="2" charset="-122"/>
          </a:defRPr>
        </a:defPPr>
      </a:lst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기본 디자인 13">
        <a:dk1>
          <a:srgbClr val="FFFFFF"/>
        </a:dk1>
        <a:lt1>
          <a:srgbClr val="FFFFFF"/>
        </a:lt1>
        <a:dk2>
          <a:srgbClr val="FFFFFF"/>
        </a:dk2>
        <a:lt2>
          <a:srgbClr val="808080"/>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空白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空白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4562</Words>
  <Application>WPS 演示</Application>
  <PresentationFormat>全屏显示(4:3)</PresentationFormat>
  <Paragraphs>866</Paragraphs>
  <Slides>39</Slides>
  <Notes>20</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1</vt:i4>
      </vt:variant>
      <vt:variant>
        <vt:lpstr>幻灯片标题</vt:lpstr>
      </vt:variant>
      <vt:variant>
        <vt:i4>39</vt:i4>
      </vt:variant>
    </vt:vector>
  </HeadingPairs>
  <TitlesOfParts>
    <vt:vector size="58" baseType="lpstr">
      <vt:lpstr>Arial</vt:lpstr>
      <vt:lpstr>宋体</vt:lpstr>
      <vt:lpstr>Wingdings</vt:lpstr>
      <vt:lpstr>Calibri</vt:lpstr>
      <vt:lpstr>Gulim</vt:lpstr>
      <vt:lpstr>微软雅黑</vt:lpstr>
      <vt:lpstr>Times New Roman</vt:lpstr>
      <vt:lpstr>楷体_GB2312</vt:lpstr>
      <vt:lpstr>新宋体</vt:lpstr>
      <vt:lpstr>Verdana</vt:lpstr>
      <vt:lpstr>仿宋_GB2312</vt:lpstr>
      <vt:lpstr>Tahoma</vt:lpstr>
      <vt:lpstr>Arial Unicode MS</vt:lpstr>
      <vt:lpstr>华文中宋</vt:lpstr>
      <vt:lpstr>仿宋</vt:lpstr>
      <vt:lpstr>기본 디자인</vt:lpstr>
      <vt:lpstr>1_空白设计模板</vt:lpstr>
      <vt:lpstr>3_空白设计模板</vt:lpstr>
      <vt:lpstr>PBrush</vt:lpstr>
      <vt:lpstr> 因果图法</vt:lpstr>
      <vt:lpstr>因果图法的简介</vt:lpstr>
      <vt:lpstr>因果图法的简介</vt:lpstr>
      <vt:lpstr>因果图法的简介</vt:lpstr>
      <vt:lpstr>因果图介绍</vt:lpstr>
      <vt:lpstr>输入条件的约束：输入状态相互之间还可能存在着某些依赖关系</vt:lpstr>
      <vt:lpstr>输出条件的约束</vt:lpstr>
      <vt:lpstr>因果图</vt:lpstr>
      <vt:lpstr>  因果图法测试举例</vt:lpstr>
      <vt:lpstr>因果图法测试举例</vt:lpstr>
      <vt:lpstr>PowerPoint 演示文稿</vt:lpstr>
      <vt:lpstr>PowerPoint 演示文稿</vt:lpstr>
      <vt:lpstr>PowerPoint 演示文稿</vt:lpstr>
      <vt:lpstr>PowerPoint 演示文稿</vt:lpstr>
      <vt:lpstr>PowerPoint 演示文稿</vt:lpstr>
      <vt:lpstr>PowerPoint 演示文稿</vt:lpstr>
      <vt:lpstr>交通一卡通自动充值软件系统需求</vt:lpstr>
      <vt:lpstr>交通一卡通自动充值软件系统需求</vt:lpstr>
      <vt:lpstr>交通一卡通自动充值软件系统需求</vt:lpstr>
      <vt:lpstr>交通一卡通自动充值软件系统需求</vt:lpstr>
      <vt:lpstr>交通一卡通自动充值软件系统需求</vt:lpstr>
      <vt:lpstr>交通一卡通自动充值软件系统需求</vt:lpstr>
      <vt:lpstr>交通一卡通自动充值软件系统需求</vt:lpstr>
      <vt:lpstr>交通一卡通自动充值软件系统需求</vt:lpstr>
      <vt:lpstr>交通一卡通自动充值软件系统需求</vt:lpstr>
      <vt:lpstr>交通一卡通自动充值软件系统需求</vt:lpstr>
      <vt:lpstr>交通一卡通自动充值软件系统需求</vt:lpstr>
      <vt:lpstr>分析中国象棋中走马的实际情况</vt:lpstr>
      <vt:lpstr>根据分析明确原因和结果 </vt:lpstr>
      <vt:lpstr>添加中间节点11,目的是作为导出结果的进一步原因,简化因果图导出的判定表</vt:lpstr>
      <vt:lpstr>因果图法测试举例2</vt:lpstr>
      <vt:lpstr>因果图法测试举例2</vt:lpstr>
      <vt:lpstr>PowerPoint 演示文稿</vt:lpstr>
      <vt:lpstr>PowerPoint 演示文稿</vt:lpstr>
      <vt:lpstr>根据因果图画出判定表</vt:lpstr>
      <vt:lpstr>PowerPoint 演示文稿</vt:lpstr>
      <vt:lpstr>课堂练习</vt:lpstr>
      <vt:lpstr>课堂练习</vt:lpstr>
      <vt:lpstr>课堂练习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因果图法</dc:title>
  <dc:creator/>
  <cp:lastModifiedBy>于海洋</cp:lastModifiedBy>
  <cp:revision>24</cp:revision>
  <dcterms:created xsi:type="dcterms:W3CDTF">2004-08-27T05:46:00Z</dcterms:created>
  <dcterms:modified xsi:type="dcterms:W3CDTF">2023-04-26T00:38:03Z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742DD46D238A48078254C6E1C50F047F</vt:lpwstr>
  </property>
</Properties>
</file>